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0" d="100"/>
          <a:sy n="110" d="100"/>
        </p:scale>
        <p:origin x="49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C2BCBDD-4CBE-7555-171A-5C17E0CCE770}"/>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7390F391-AD1E-E668-C14F-8609296A2F6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382BD81A-A6EF-8D7D-0EB1-83CD6EA4BC4F}"/>
              </a:ext>
            </a:extLst>
          </p:cNvPr>
          <p:cNvSpPr>
            <a:spLocks noGrp="1"/>
          </p:cNvSpPr>
          <p:nvPr>
            <p:ph type="dt" sz="half" idx="10"/>
          </p:nvPr>
        </p:nvSpPr>
        <p:spPr/>
        <p:txBody>
          <a:bodyPr/>
          <a:lstStyle/>
          <a:p>
            <a:fld id="{253E4C7D-AA15-413C-AA78-87E2AD53C2AC}" type="datetimeFigureOut">
              <a:rPr lang="el-GR" smtClean="0"/>
              <a:t>1/3/2024</a:t>
            </a:fld>
            <a:endParaRPr lang="el-GR"/>
          </a:p>
        </p:txBody>
      </p:sp>
      <p:sp>
        <p:nvSpPr>
          <p:cNvPr id="5" name="Θέση υποσέλιδου 4">
            <a:extLst>
              <a:ext uri="{FF2B5EF4-FFF2-40B4-BE49-F238E27FC236}">
                <a16:creationId xmlns:a16="http://schemas.microsoft.com/office/drawing/2014/main" id="{F2C01260-B58F-39E2-A1F1-D736CED57117}"/>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A6652C73-AAAA-F2D1-333B-C0778CFEBDCE}"/>
              </a:ext>
            </a:extLst>
          </p:cNvPr>
          <p:cNvSpPr>
            <a:spLocks noGrp="1"/>
          </p:cNvSpPr>
          <p:nvPr>
            <p:ph type="sldNum" sz="quarter" idx="12"/>
          </p:nvPr>
        </p:nvSpPr>
        <p:spPr/>
        <p:txBody>
          <a:bodyPr/>
          <a:lstStyle/>
          <a:p>
            <a:fld id="{37D36BF3-A0FD-4D1C-8D1C-90BDDE629236}" type="slidenum">
              <a:rPr lang="el-GR" smtClean="0"/>
              <a:t>‹#›</a:t>
            </a:fld>
            <a:endParaRPr lang="el-GR"/>
          </a:p>
        </p:txBody>
      </p:sp>
    </p:spTree>
    <p:extLst>
      <p:ext uri="{BB962C8B-B14F-4D97-AF65-F5344CB8AC3E}">
        <p14:creationId xmlns:p14="http://schemas.microsoft.com/office/powerpoint/2010/main" val="40980579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38597D2-2A5F-D577-F8E7-3D874ABFAF67}"/>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070B197D-54C1-0B26-8F75-45748032B07B}"/>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FF31245A-78EB-92FA-2E38-905264A732F9}"/>
              </a:ext>
            </a:extLst>
          </p:cNvPr>
          <p:cNvSpPr>
            <a:spLocks noGrp="1"/>
          </p:cNvSpPr>
          <p:nvPr>
            <p:ph type="dt" sz="half" idx="10"/>
          </p:nvPr>
        </p:nvSpPr>
        <p:spPr/>
        <p:txBody>
          <a:bodyPr/>
          <a:lstStyle/>
          <a:p>
            <a:fld id="{253E4C7D-AA15-413C-AA78-87E2AD53C2AC}" type="datetimeFigureOut">
              <a:rPr lang="el-GR" smtClean="0"/>
              <a:t>1/3/2024</a:t>
            </a:fld>
            <a:endParaRPr lang="el-GR"/>
          </a:p>
        </p:txBody>
      </p:sp>
      <p:sp>
        <p:nvSpPr>
          <p:cNvPr id="5" name="Θέση υποσέλιδου 4">
            <a:extLst>
              <a:ext uri="{FF2B5EF4-FFF2-40B4-BE49-F238E27FC236}">
                <a16:creationId xmlns:a16="http://schemas.microsoft.com/office/drawing/2014/main" id="{C91B85EB-FEC2-5836-3737-658DDC20BFBA}"/>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535D1B40-C62D-79BB-D077-8050DE59E671}"/>
              </a:ext>
            </a:extLst>
          </p:cNvPr>
          <p:cNvSpPr>
            <a:spLocks noGrp="1"/>
          </p:cNvSpPr>
          <p:nvPr>
            <p:ph type="sldNum" sz="quarter" idx="12"/>
          </p:nvPr>
        </p:nvSpPr>
        <p:spPr/>
        <p:txBody>
          <a:bodyPr/>
          <a:lstStyle/>
          <a:p>
            <a:fld id="{37D36BF3-A0FD-4D1C-8D1C-90BDDE629236}" type="slidenum">
              <a:rPr lang="el-GR" smtClean="0"/>
              <a:t>‹#›</a:t>
            </a:fld>
            <a:endParaRPr lang="el-GR"/>
          </a:p>
        </p:txBody>
      </p:sp>
    </p:spTree>
    <p:extLst>
      <p:ext uri="{BB962C8B-B14F-4D97-AF65-F5344CB8AC3E}">
        <p14:creationId xmlns:p14="http://schemas.microsoft.com/office/powerpoint/2010/main" val="23311491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8B0045E0-2569-01B5-C520-53097AD52F57}"/>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3F93BFCE-BE04-5145-D99E-53A95D9B7363}"/>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EB6FC226-3993-7745-0088-7E620677733C}"/>
              </a:ext>
            </a:extLst>
          </p:cNvPr>
          <p:cNvSpPr>
            <a:spLocks noGrp="1"/>
          </p:cNvSpPr>
          <p:nvPr>
            <p:ph type="dt" sz="half" idx="10"/>
          </p:nvPr>
        </p:nvSpPr>
        <p:spPr/>
        <p:txBody>
          <a:bodyPr/>
          <a:lstStyle/>
          <a:p>
            <a:fld id="{253E4C7D-AA15-413C-AA78-87E2AD53C2AC}" type="datetimeFigureOut">
              <a:rPr lang="el-GR" smtClean="0"/>
              <a:t>1/3/2024</a:t>
            </a:fld>
            <a:endParaRPr lang="el-GR"/>
          </a:p>
        </p:txBody>
      </p:sp>
      <p:sp>
        <p:nvSpPr>
          <p:cNvPr id="5" name="Θέση υποσέλιδου 4">
            <a:extLst>
              <a:ext uri="{FF2B5EF4-FFF2-40B4-BE49-F238E27FC236}">
                <a16:creationId xmlns:a16="http://schemas.microsoft.com/office/drawing/2014/main" id="{69F5A230-D6B6-EE9B-EA11-4AE2D97026B6}"/>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C9C70104-3308-5DCB-EB3B-E8D3651FBA71}"/>
              </a:ext>
            </a:extLst>
          </p:cNvPr>
          <p:cNvSpPr>
            <a:spLocks noGrp="1"/>
          </p:cNvSpPr>
          <p:nvPr>
            <p:ph type="sldNum" sz="quarter" idx="12"/>
          </p:nvPr>
        </p:nvSpPr>
        <p:spPr/>
        <p:txBody>
          <a:bodyPr/>
          <a:lstStyle/>
          <a:p>
            <a:fld id="{37D36BF3-A0FD-4D1C-8D1C-90BDDE629236}" type="slidenum">
              <a:rPr lang="el-GR" smtClean="0"/>
              <a:t>‹#›</a:t>
            </a:fld>
            <a:endParaRPr lang="el-GR"/>
          </a:p>
        </p:txBody>
      </p:sp>
    </p:spTree>
    <p:extLst>
      <p:ext uri="{BB962C8B-B14F-4D97-AF65-F5344CB8AC3E}">
        <p14:creationId xmlns:p14="http://schemas.microsoft.com/office/powerpoint/2010/main" val="3870226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13D8FA6-0D6D-1A33-2220-F49B18DADE11}"/>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E145D668-A358-7BD4-0765-4E7F3D47C056}"/>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402E25EC-3579-1CE0-CDBF-841624B01A1A}"/>
              </a:ext>
            </a:extLst>
          </p:cNvPr>
          <p:cNvSpPr>
            <a:spLocks noGrp="1"/>
          </p:cNvSpPr>
          <p:nvPr>
            <p:ph type="dt" sz="half" idx="10"/>
          </p:nvPr>
        </p:nvSpPr>
        <p:spPr/>
        <p:txBody>
          <a:bodyPr/>
          <a:lstStyle/>
          <a:p>
            <a:fld id="{253E4C7D-AA15-413C-AA78-87E2AD53C2AC}" type="datetimeFigureOut">
              <a:rPr lang="el-GR" smtClean="0"/>
              <a:t>1/3/2024</a:t>
            </a:fld>
            <a:endParaRPr lang="el-GR"/>
          </a:p>
        </p:txBody>
      </p:sp>
      <p:sp>
        <p:nvSpPr>
          <p:cNvPr id="5" name="Θέση υποσέλιδου 4">
            <a:extLst>
              <a:ext uri="{FF2B5EF4-FFF2-40B4-BE49-F238E27FC236}">
                <a16:creationId xmlns:a16="http://schemas.microsoft.com/office/drawing/2014/main" id="{AAB7F83C-26C7-71DD-B1E9-4338A8AA0B9B}"/>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EF22CB9D-EFC4-FD6E-588F-571E17FA99C0}"/>
              </a:ext>
            </a:extLst>
          </p:cNvPr>
          <p:cNvSpPr>
            <a:spLocks noGrp="1"/>
          </p:cNvSpPr>
          <p:nvPr>
            <p:ph type="sldNum" sz="quarter" idx="12"/>
          </p:nvPr>
        </p:nvSpPr>
        <p:spPr/>
        <p:txBody>
          <a:bodyPr/>
          <a:lstStyle/>
          <a:p>
            <a:fld id="{37D36BF3-A0FD-4D1C-8D1C-90BDDE629236}" type="slidenum">
              <a:rPr lang="el-GR" smtClean="0"/>
              <a:t>‹#›</a:t>
            </a:fld>
            <a:endParaRPr lang="el-GR"/>
          </a:p>
        </p:txBody>
      </p:sp>
    </p:spTree>
    <p:extLst>
      <p:ext uri="{BB962C8B-B14F-4D97-AF65-F5344CB8AC3E}">
        <p14:creationId xmlns:p14="http://schemas.microsoft.com/office/powerpoint/2010/main" val="8466558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6246102-91EF-06B7-CE9F-FA45E048FCB0}"/>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4A61F486-40C6-EA75-2139-C5FBE046475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74BD7694-B050-17FD-6452-9DBC0C18CFEB}"/>
              </a:ext>
            </a:extLst>
          </p:cNvPr>
          <p:cNvSpPr>
            <a:spLocks noGrp="1"/>
          </p:cNvSpPr>
          <p:nvPr>
            <p:ph type="dt" sz="half" idx="10"/>
          </p:nvPr>
        </p:nvSpPr>
        <p:spPr/>
        <p:txBody>
          <a:bodyPr/>
          <a:lstStyle/>
          <a:p>
            <a:fld id="{253E4C7D-AA15-413C-AA78-87E2AD53C2AC}" type="datetimeFigureOut">
              <a:rPr lang="el-GR" smtClean="0"/>
              <a:t>1/3/2024</a:t>
            </a:fld>
            <a:endParaRPr lang="el-GR"/>
          </a:p>
        </p:txBody>
      </p:sp>
      <p:sp>
        <p:nvSpPr>
          <p:cNvPr id="5" name="Θέση υποσέλιδου 4">
            <a:extLst>
              <a:ext uri="{FF2B5EF4-FFF2-40B4-BE49-F238E27FC236}">
                <a16:creationId xmlns:a16="http://schemas.microsoft.com/office/drawing/2014/main" id="{24887715-8F4C-1323-2F02-CABE97F91D7E}"/>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1F553DA6-479E-9412-C81A-15721F558917}"/>
              </a:ext>
            </a:extLst>
          </p:cNvPr>
          <p:cNvSpPr>
            <a:spLocks noGrp="1"/>
          </p:cNvSpPr>
          <p:nvPr>
            <p:ph type="sldNum" sz="quarter" idx="12"/>
          </p:nvPr>
        </p:nvSpPr>
        <p:spPr/>
        <p:txBody>
          <a:bodyPr/>
          <a:lstStyle/>
          <a:p>
            <a:fld id="{37D36BF3-A0FD-4D1C-8D1C-90BDDE629236}" type="slidenum">
              <a:rPr lang="el-GR" smtClean="0"/>
              <a:t>‹#›</a:t>
            </a:fld>
            <a:endParaRPr lang="el-GR"/>
          </a:p>
        </p:txBody>
      </p:sp>
    </p:spTree>
    <p:extLst>
      <p:ext uri="{BB962C8B-B14F-4D97-AF65-F5344CB8AC3E}">
        <p14:creationId xmlns:p14="http://schemas.microsoft.com/office/powerpoint/2010/main" val="23675278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1892049-E401-6AF7-5269-389F287B8FD9}"/>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71FB50D4-1624-A401-9DB0-BA20C120BBBD}"/>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FE501B56-8651-2AD2-EA47-BC02A8B5D18C}"/>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105E3BAF-9D95-129E-4E07-6E75C6DFB4ED}"/>
              </a:ext>
            </a:extLst>
          </p:cNvPr>
          <p:cNvSpPr>
            <a:spLocks noGrp="1"/>
          </p:cNvSpPr>
          <p:nvPr>
            <p:ph type="dt" sz="half" idx="10"/>
          </p:nvPr>
        </p:nvSpPr>
        <p:spPr/>
        <p:txBody>
          <a:bodyPr/>
          <a:lstStyle/>
          <a:p>
            <a:fld id="{253E4C7D-AA15-413C-AA78-87E2AD53C2AC}" type="datetimeFigureOut">
              <a:rPr lang="el-GR" smtClean="0"/>
              <a:t>1/3/2024</a:t>
            </a:fld>
            <a:endParaRPr lang="el-GR"/>
          </a:p>
        </p:txBody>
      </p:sp>
      <p:sp>
        <p:nvSpPr>
          <p:cNvPr id="6" name="Θέση υποσέλιδου 5">
            <a:extLst>
              <a:ext uri="{FF2B5EF4-FFF2-40B4-BE49-F238E27FC236}">
                <a16:creationId xmlns:a16="http://schemas.microsoft.com/office/drawing/2014/main" id="{F296F175-830B-2BBB-E966-57C6242200C2}"/>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A3022879-40AB-0036-5301-633D471434CE}"/>
              </a:ext>
            </a:extLst>
          </p:cNvPr>
          <p:cNvSpPr>
            <a:spLocks noGrp="1"/>
          </p:cNvSpPr>
          <p:nvPr>
            <p:ph type="sldNum" sz="quarter" idx="12"/>
          </p:nvPr>
        </p:nvSpPr>
        <p:spPr/>
        <p:txBody>
          <a:bodyPr/>
          <a:lstStyle/>
          <a:p>
            <a:fld id="{37D36BF3-A0FD-4D1C-8D1C-90BDDE629236}" type="slidenum">
              <a:rPr lang="el-GR" smtClean="0"/>
              <a:t>‹#›</a:t>
            </a:fld>
            <a:endParaRPr lang="el-GR"/>
          </a:p>
        </p:txBody>
      </p:sp>
    </p:spTree>
    <p:extLst>
      <p:ext uri="{BB962C8B-B14F-4D97-AF65-F5344CB8AC3E}">
        <p14:creationId xmlns:p14="http://schemas.microsoft.com/office/powerpoint/2010/main" val="16745745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529778D-F782-E3F3-4757-180A556BC638}"/>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CA8FBFBF-EA82-95C0-57FC-D918FDDB906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BD51F62B-0A87-89CC-03C4-355948488E56}"/>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68DD9304-F23C-2B4A-9446-57E0B8791F5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65727DFF-3543-A566-1116-A1999D1E382B}"/>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87CF136A-E63F-46D7-BF0B-ACD7B9F50529}"/>
              </a:ext>
            </a:extLst>
          </p:cNvPr>
          <p:cNvSpPr>
            <a:spLocks noGrp="1"/>
          </p:cNvSpPr>
          <p:nvPr>
            <p:ph type="dt" sz="half" idx="10"/>
          </p:nvPr>
        </p:nvSpPr>
        <p:spPr/>
        <p:txBody>
          <a:bodyPr/>
          <a:lstStyle/>
          <a:p>
            <a:fld id="{253E4C7D-AA15-413C-AA78-87E2AD53C2AC}" type="datetimeFigureOut">
              <a:rPr lang="el-GR" smtClean="0"/>
              <a:t>1/3/2024</a:t>
            </a:fld>
            <a:endParaRPr lang="el-GR"/>
          </a:p>
        </p:txBody>
      </p:sp>
      <p:sp>
        <p:nvSpPr>
          <p:cNvPr id="8" name="Θέση υποσέλιδου 7">
            <a:extLst>
              <a:ext uri="{FF2B5EF4-FFF2-40B4-BE49-F238E27FC236}">
                <a16:creationId xmlns:a16="http://schemas.microsoft.com/office/drawing/2014/main" id="{2FFD41C4-5FD0-13A6-B35E-9319DCD284D6}"/>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7C5F9316-5B59-F9D9-A912-89035810BDD9}"/>
              </a:ext>
            </a:extLst>
          </p:cNvPr>
          <p:cNvSpPr>
            <a:spLocks noGrp="1"/>
          </p:cNvSpPr>
          <p:nvPr>
            <p:ph type="sldNum" sz="quarter" idx="12"/>
          </p:nvPr>
        </p:nvSpPr>
        <p:spPr/>
        <p:txBody>
          <a:bodyPr/>
          <a:lstStyle/>
          <a:p>
            <a:fld id="{37D36BF3-A0FD-4D1C-8D1C-90BDDE629236}" type="slidenum">
              <a:rPr lang="el-GR" smtClean="0"/>
              <a:t>‹#›</a:t>
            </a:fld>
            <a:endParaRPr lang="el-GR"/>
          </a:p>
        </p:txBody>
      </p:sp>
    </p:spTree>
    <p:extLst>
      <p:ext uri="{BB962C8B-B14F-4D97-AF65-F5344CB8AC3E}">
        <p14:creationId xmlns:p14="http://schemas.microsoft.com/office/powerpoint/2010/main" val="13051758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9310AEB-D4A7-0079-5906-C35DFCF5F738}"/>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03F239D4-80F7-D611-2A72-1693AA67BFB8}"/>
              </a:ext>
            </a:extLst>
          </p:cNvPr>
          <p:cNvSpPr>
            <a:spLocks noGrp="1"/>
          </p:cNvSpPr>
          <p:nvPr>
            <p:ph type="dt" sz="half" idx="10"/>
          </p:nvPr>
        </p:nvSpPr>
        <p:spPr/>
        <p:txBody>
          <a:bodyPr/>
          <a:lstStyle/>
          <a:p>
            <a:fld id="{253E4C7D-AA15-413C-AA78-87E2AD53C2AC}" type="datetimeFigureOut">
              <a:rPr lang="el-GR" smtClean="0"/>
              <a:t>1/3/2024</a:t>
            </a:fld>
            <a:endParaRPr lang="el-GR"/>
          </a:p>
        </p:txBody>
      </p:sp>
      <p:sp>
        <p:nvSpPr>
          <p:cNvPr id="4" name="Θέση υποσέλιδου 3">
            <a:extLst>
              <a:ext uri="{FF2B5EF4-FFF2-40B4-BE49-F238E27FC236}">
                <a16:creationId xmlns:a16="http://schemas.microsoft.com/office/drawing/2014/main" id="{21B645F6-0365-1DAE-8C69-D1D78392C3F7}"/>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3A943CDF-6750-1300-D1FE-8216AA623EBC}"/>
              </a:ext>
            </a:extLst>
          </p:cNvPr>
          <p:cNvSpPr>
            <a:spLocks noGrp="1"/>
          </p:cNvSpPr>
          <p:nvPr>
            <p:ph type="sldNum" sz="quarter" idx="12"/>
          </p:nvPr>
        </p:nvSpPr>
        <p:spPr/>
        <p:txBody>
          <a:bodyPr/>
          <a:lstStyle/>
          <a:p>
            <a:fld id="{37D36BF3-A0FD-4D1C-8D1C-90BDDE629236}" type="slidenum">
              <a:rPr lang="el-GR" smtClean="0"/>
              <a:t>‹#›</a:t>
            </a:fld>
            <a:endParaRPr lang="el-GR"/>
          </a:p>
        </p:txBody>
      </p:sp>
    </p:spTree>
    <p:extLst>
      <p:ext uri="{BB962C8B-B14F-4D97-AF65-F5344CB8AC3E}">
        <p14:creationId xmlns:p14="http://schemas.microsoft.com/office/powerpoint/2010/main" val="9780225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0EAC0250-5B6F-2BA0-90E1-73183F76DFC3}"/>
              </a:ext>
            </a:extLst>
          </p:cNvPr>
          <p:cNvSpPr>
            <a:spLocks noGrp="1"/>
          </p:cNvSpPr>
          <p:nvPr>
            <p:ph type="dt" sz="half" idx="10"/>
          </p:nvPr>
        </p:nvSpPr>
        <p:spPr/>
        <p:txBody>
          <a:bodyPr/>
          <a:lstStyle/>
          <a:p>
            <a:fld id="{253E4C7D-AA15-413C-AA78-87E2AD53C2AC}" type="datetimeFigureOut">
              <a:rPr lang="el-GR" smtClean="0"/>
              <a:t>1/3/2024</a:t>
            </a:fld>
            <a:endParaRPr lang="el-GR"/>
          </a:p>
        </p:txBody>
      </p:sp>
      <p:sp>
        <p:nvSpPr>
          <p:cNvPr id="3" name="Θέση υποσέλιδου 2">
            <a:extLst>
              <a:ext uri="{FF2B5EF4-FFF2-40B4-BE49-F238E27FC236}">
                <a16:creationId xmlns:a16="http://schemas.microsoft.com/office/drawing/2014/main" id="{12ECA93F-157C-E9C2-3B2E-3B109DB06FFE}"/>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EE486B04-AA34-02F5-8438-B11A068BC18D}"/>
              </a:ext>
            </a:extLst>
          </p:cNvPr>
          <p:cNvSpPr>
            <a:spLocks noGrp="1"/>
          </p:cNvSpPr>
          <p:nvPr>
            <p:ph type="sldNum" sz="quarter" idx="12"/>
          </p:nvPr>
        </p:nvSpPr>
        <p:spPr/>
        <p:txBody>
          <a:bodyPr/>
          <a:lstStyle/>
          <a:p>
            <a:fld id="{37D36BF3-A0FD-4D1C-8D1C-90BDDE629236}" type="slidenum">
              <a:rPr lang="el-GR" smtClean="0"/>
              <a:t>‹#›</a:t>
            </a:fld>
            <a:endParaRPr lang="el-GR"/>
          </a:p>
        </p:txBody>
      </p:sp>
    </p:spTree>
    <p:extLst>
      <p:ext uri="{BB962C8B-B14F-4D97-AF65-F5344CB8AC3E}">
        <p14:creationId xmlns:p14="http://schemas.microsoft.com/office/powerpoint/2010/main" val="28558761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6B2ABAD-2B78-156B-C63D-EA737E6EF42A}"/>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BE0E1238-1608-88E1-6FAF-AAAA50B8039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F447018C-BEFE-8B35-35A9-0F4B18CD65B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1A63F102-28CD-BCF2-F4B0-2B97AA18DE78}"/>
              </a:ext>
            </a:extLst>
          </p:cNvPr>
          <p:cNvSpPr>
            <a:spLocks noGrp="1"/>
          </p:cNvSpPr>
          <p:nvPr>
            <p:ph type="dt" sz="half" idx="10"/>
          </p:nvPr>
        </p:nvSpPr>
        <p:spPr/>
        <p:txBody>
          <a:bodyPr/>
          <a:lstStyle/>
          <a:p>
            <a:fld id="{253E4C7D-AA15-413C-AA78-87E2AD53C2AC}" type="datetimeFigureOut">
              <a:rPr lang="el-GR" smtClean="0"/>
              <a:t>1/3/2024</a:t>
            </a:fld>
            <a:endParaRPr lang="el-GR"/>
          </a:p>
        </p:txBody>
      </p:sp>
      <p:sp>
        <p:nvSpPr>
          <p:cNvPr id="6" name="Θέση υποσέλιδου 5">
            <a:extLst>
              <a:ext uri="{FF2B5EF4-FFF2-40B4-BE49-F238E27FC236}">
                <a16:creationId xmlns:a16="http://schemas.microsoft.com/office/drawing/2014/main" id="{83C88E34-E31C-F194-9A1F-D5C2F0F25C2D}"/>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6E8D93CD-4818-895A-94F8-A2967BE81999}"/>
              </a:ext>
            </a:extLst>
          </p:cNvPr>
          <p:cNvSpPr>
            <a:spLocks noGrp="1"/>
          </p:cNvSpPr>
          <p:nvPr>
            <p:ph type="sldNum" sz="quarter" idx="12"/>
          </p:nvPr>
        </p:nvSpPr>
        <p:spPr/>
        <p:txBody>
          <a:bodyPr/>
          <a:lstStyle/>
          <a:p>
            <a:fld id="{37D36BF3-A0FD-4D1C-8D1C-90BDDE629236}" type="slidenum">
              <a:rPr lang="el-GR" smtClean="0"/>
              <a:t>‹#›</a:t>
            </a:fld>
            <a:endParaRPr lang="el-GR"/>
          </a:p>
        </p:txBody>
      </p:sp>
    </p:spTree>
    <p:extLst>
      <p:ext uri="{BB962C8B-B14F-4D97-AF65-F5344CB8AC3E}">
        <p14:creationId xmlns:p14="http://schemas.microsoft.com/office/powerpoint/2010/main" val="6361688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0E1B476-D9DB-C8E3-8DF5-EA92DDCB95B2}"/>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70FB9FE2-1025-4899-BD2F-7AADEBAC237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1746F656-11B4-6876-22CE-210FB5C6031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1DB73088-80B4-C094-0695-321F86A62957}"/>
              </a:ext>
            </a:extLst>
          </p:cNvPr>
          <p:cNvSpPr>
            <a:spLocks noGrp="1"/>
          </p:cNvSpPr>
          <p:nvPr>
            <p:ph type="dt" sz="half" idx="10"/>
          </p:nvPr>
        </p:nvSpPr>
        <p:spPr/>
        <p:txBody>
          <a:bodyPr/>
          <a:lstStyle/>
          <a:p>
            <a:fld id="{253E4C7D-AA15-413C-AA78-87E2AD53C2AC}" type="datetimeFigureOut">
              <a:rPr lang="el-GR" smtClean="0"/>
              <a:t>1/3/2024</a:t>
            </a:fld>
            <a:endParaRPr lang="el-GR"/>
          </a:p>
        </p:txBody>
      </p:sp>
      <p:sp>
        <p:nvSpPr>
          <p:cNvPr id="6" name="Θέση υποσέλιδου 5">
            <a:extLst>
              <a:ext uri="{FF2B5EF4-FFF2-40B4-BE49-F238E27FC236}">
                <a16:creationId xmlns:a16="http://schemas.microsoft.com/office/drawing/2014/main" id="{AC7EA30F-1472-2F7F-8035-36F89C05A9AD}"/>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687A55B7-0AFC-D57D-C09E-8FE5C2B5E2BC}"/>
              </a:ext>
            </a:extLst>
          </p:cNvPr>
          <p:cNvSpPr>
            <a:spLocks noGrp="1"/>
          </p:cNvSpPr>
          <p:nvPr>
            <p:ph type="sldNum" sz="quarter" idx="12"/>
          </p:nvPr>
        </p:nvSpPr>
        <p:spPr/>
        <p:txBody>
          <a:bodyPr/>
          <a:lstStyle/>
          <a:p>
            <a:fld id="{37D36BF3-A0FD-4D1C-8D1C-90BDDE629236}" type="slidenum">
              <a:rPr lang="el-GR" smtClean="0"/>
              <a:t>‹#›</a:t>
            </a:fld>
            <a:endParaRPr lang="el-GR"/>
          </a:p>
        </p:txBody>
      </p:sp>
    </p:spTree>
    <p:extLst>
      <p:ext uri="{BB962C8B-B14F-4D97-AF65-F5344CB8AC3E}">
        <p14:creationId xmlns:p14="http://schemas.microsoft.com/office/powerpoint/2010/main" val="4243743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E36C298C-1579-3CFA-6556-9F1C2195168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8241AFE9-3BA3-1E68-3468-1B3536C98FC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BBE19B3F-B4D7-396B-AC5F-9450A541743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3E4C7D-AA15-413C-AA78-87E2AD53C2AC}" type="datetimeFigureOut">
              <a:rPr lang="el-GR" smtClean="0"/>
              <a:t>1/3/2024</a:t>
            </a:fld>
            <a:endParaRPr lang="el-GR"/>
          </a:p>
        </p:txBody>
      </p:sp>
      <p:sp>
        <p:nvSpPr>
          <p:cNvPr id="5" name="Θέση υποσέλιδου 4">
            <a:extLst>
              <a:ext uri="{FF2B5EF4-FFF2-40B4-BE49-F238E27FC236}">
                <a16:creationId xmlns:a16="http://schemas.microsoft.com/office/drawing/2014/main" id="{21F27592-9624-7112-93C0-5A3D2D6384E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347E380B-CF67-2930-8B24-8B67B997A05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D36BF3-A0FD-4D1C-8D1C-90BDDE629236}" type="slidenum">
              <a:rPr lang="el-GR" smtClean="0"/>
              <a:t>‹#›</a:t>
            </a:fld>
            <a:endParaRPr lang="el-GR"/>
          </a:p>
        </p:txBody>
      </p:sp>
    </p:spTree>
    <p:extLst>
      <p:ext uri="{BB962C8B-B14F-4D97-AF65-F5344CB8AC3E}">
        <p14:creationId xmlns:p14="http://schemas.microsoft.com/office/powerpoint/2010/main" val="22036812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7.xml"/><Relationship Id="rId4" Type="http://schemas.microsoft.com/office/2007/relationships/hdphoto" Target="../media/hdphoto2.wdp"/></Relationships>
</file>

<file path=ppt/slides/_rels/slide1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 Id="rId4" Type="http://schemas.microsoft.com/office/2007/relationships/hdphoto" Target="../media/hdphoto1.wdp"/></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A081608-F6D7-DF1D-DE81-A4129F230F41}"/>
              </a:ext>
            </a:extLst>
          </p:cNvPr>
          <p:cNvSpPr>
            <a:spLocks noGrp="1"/>
          </p:cNvSpPr>
          <p:nvPr>
            <p:ph type="ctrTitle"/>
          </p:nvPr>
        </p:nvSpPr>
        <p:spPr>
          <a:xfrm>
            <a:off x="1524000" y="142241"/>
            <a:ext cx="9144000" cy="1614397"/>
          </a:xfrm>
        </p:spPr>
        <p:txBody>
          <a:bodyPr>
            <a:noAutofit/>
          </a:bodyPr>
          <a:lstStyle/>
          <a:p>
            <a:pPr>
              <a:lnSpc>
                <a:spcPct val="107000"/>
              </a:lnSpc>
              <a:spcAft>
                <a:spcPts val="800"/>
              </a:spcAft>
            </a:pPr>
            <a:r>
              <a:rPr lang="en-US" sz="3200" b="1" kern="10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Grade: 9</a:t>
            </a:r>
            <a:r>
              <a:rPr lang="en-US" sz="3200" b="1" kern="100" baseline="3000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th</a:t>
            </a:r>
            <a:r>
              <a:rPr lang="en-US" sz="3200" b="1" kern="100" dirty="0">
                <a:solidFill>
                  <a:srgbClr val="0070C0"/>
                </a:solidFill>
                <a:effectLst/>
                <a:latin typeface="Calibri" panose="020F0502020204030204" pitchFamily="34" charset="0"/>
                <a:ea typeface="Calibri" panose="020F0502020204030204" pitchFamily="34" charset="0"/>
                <a:cs typeface="Calibri" panose="020F0502020204030204" pitchFamily="34" charset="0"/>
              </a:rPr>
              <a:t> (first class of Lyceum)</a:t>
            </a:r>
            <a:br>
              <a:rPr lang="el-GR" sz="3200" kern="100" dirty="0">
                <a:solidFill>
                  <a:srgbClr val="0070C0"/>
                </a:solidFill>
                <a:effectLst/>
                <a:latin typeface="Calibri" panose="020F0502020204030204" pitchFamily="34" charset="0"/>
                <a:ea typeface="Calibri" panose="020F0502020204030204" pitchFamily="34" charset="0"/>
                <a:cs typeface="Arial" panose="020B0604020202020204" pitchFamily="34" charset="0"/>
              </a:rPr>
            </a:br>
            <a:r>
              <a:rPr lang="en-US" sz="3200" b="1" kern="100" dirty="0">
                <a:solidFill>
                  <a:schemeClr val="accent6">
                    <a:lumMod val="75000"/>
                  </a:schemeClr>
                </a:solidFill>
                <a:effectLst/>
                <a:latin typeface="Calibri" panose="020F0502020204030204" pitchFamily="34" charset="0"/>
                <a:ea typeface="Calibri" panose="020F0502020204030204" pitchFamily="34" charset="0"/>
                <a:cs typeface="Calibri" panose="020F0502020204030204" pitchFamily="34" charset="0"/>
              </a:rPr>
              <a:t>Subject of Mathematics: Euclidean Geometry</a:t>
            </a:r>
            <a:br>
              <a:rPr lang="en-US" sz="3200" b="1" kern="100" dirty="0">
                <a:solidFill>
                  <a:schemeClr val="accent6">
                    <a:lumMod val="75000"/>
                  </a:schemeClr>
                </a:solidFill>
                <a:effectLst/>
                <a:latin typeface="Calibri" panose="020F0502020204030204" pitchFamily="34" charset="0"/>
                <a:ea typeface="Calibri" panose="020F0502020204030204" pitchFamily="34" charset="0"/>
                <a:cs typeface="Calibri" panose="020F0502020204030204" pitchFamily="34" charset="0"/>
              </a:rPr>
            </a:br>
            <a:r>
              <a:rPr lang="en-US" sz="3200" b="1" kern="100" dirty="0">
                <a:solidFill>
                  <a:srgbClr val="FF0000"/>
                </a:solidFill>
                <a:effectLst/>
                <a:latin typeface="Calibri" panose="020F0502020204030204" pitchFamily="34" charset="0"/>
                <a:ea typeface="Calibri" panose="020F0502020204030204" pitchFamily="34" charset="0"/>
                <a:cs typeface="Calibri" panose="020F0502020204030204" pitchFamily="34" charset="0"/>
              </a:rPr>
              <a:t>Lecture / Lesson plan</a:t>
            </a:r>
            <a:endParaRPr lang="el-GR" sz="3200" dirty="0">
              <a:solidFill>
                <a:schemeClr val="accent6">
                  <a:lumMod val="75000"/>
                </a:schemeClr>
              </a:solidFill>
            </a:endParaRPr>
          </a:p>
        </p:txBody>
      </p:sp>
      <p:sp>
        <p:nvSpPr>
          <p:cNvPr id="3" name="Υπότιτλος 2">
            <a:extLst>
              <a:ext uri="{FF2B5EF4-FFF2-40B4-BE49-F238E27FC236}">
                <a16:creationId xmlns:a16="http://schemas.microsoft.com/office/drawing/2014/main" id="{757F6BBC-9020-55FA-E306-E72C2DDD53BF}"/>
              </a:ext>
            </a:extLst>
          </p:cNvPr>
          <p:cNvSpPr>
            <a:spLocks noGrp="1"/>
          </p:cNvSpPr>
          <p:nvPr>
            <p:ph type="subTitle" idx="1"/>
          </p:nvPr>
        </p:nvSpPr>
        <p:spPr>
          <a:xfrm>
            <a:off x="60960" y="2120537"/>
            <a:ext cx="12192000" cy="4737463"/>
          </a:xfrm>
        </p:spPr>
        <p:txBody>
          <a:bodyPr>
            <a:normAutofit fontScale="25000" lnSpcReduction="20000"/>
          </a:bodyPr>
          <a:lstStyle/>
          <a:p>
            <a:pPr>
              <a:lnSpc>
                <a:spcPct val="170000"/>
              </a:lnSpc>
              <a:spcBef>
                <a:spcPts val="0"/>
              </a:spcBef>
            </a:pPr>
            <a:r>
              <a:rPr lang="en-US" sz="8000" b="1" kern="100" dirty="0">
                <a:effectLst/>
                <a:latin typeface="Calibri" panose="020F0502020204030204" pitchFamily="34" charset="0"/>
                <a:ea typeface="Calibri" panose="020F0502020204030204" pitchFamily="34" charset="0"/>
                <a:cs typeface="Calibri" panose="020F0502020204030204" pitchFamily="34" charset="0"/>
              </a:rPr>
              <a:t>A few words about Euclid and his Elements</a:t>
            </a:r>
            <a:endParaRPr lang="el-GR" sz="8000" kern="100" dirty="0">
              <a:effectLst/>
              <a:latin typeface="Calibri" panose="020F0502020204030204" pitchFamily="34" charset="0"/>
              <a:ea typeface="Calibri" panose="020F0502020204030204" pitchFamily="34" charset="0"/>
              <a:cs typeface="Arial" panose="020B0604020202020204" pitchFamily="34" charset="0"/>
            </a:endParaRPr>
          </a:p>
          <a:p>
            <a:pPr marL="357188" indent="-357188" algn="just">
              <a:lnSpc>
                <a:spcPct val="170000"/>
              </a:lnSpc>
              <a:spcBef>
                <a:spcPts val="0"/>
              </a:spcBef>
            </a:pPr>
            <a:r>
              <a:rPr lang="en-US" sz="8000" b="1" kern="100" dirty="0">
                <a:effectLst/>
                <a:latin typeface="Calibri" panose="020F0502020204030204" pitchFamily="34" charset="0"/>
                <a:ea typeface="Calibri" panose="020F0502020204030204" pitchFamily="34" charset="0"/>
                <a:cs typeface="Calibri" panose="020F0502020204030204" pitchFamily="34" charset="0"/>
              </a:rPr>
              <a:t>	</a:t>
            </a:r>
            <a:r>
              <a:rPr lang="en-US" sz="8800" b="1" kern="100" dirty="0">
                <a:effectLst/>
                <a:latin typeface="Calibri" panose="020F0502020204030204" pitchFamily="34" charset="0"/>
                <a:ea typeface="Calibri" panose="020F0502020204030204" pitchFamily="34" charset="0"/>
                <a:cs typeface="Calibri" panose="020F0502020204030204" pitchFamily="34" charset="0"/>
              </a:rPr>
              <a:t>Euclid</a:t>
            </a:r>
            <a:r>
              <a:rPr lang="en-US" sz="8800" kern="100" dirty="0">
                <a:effectLst/>
                <a:latin typeface="Calibri" panose="020F0502020204030204" pitchFamily="34" charset="0"/>
                <a:ea typeface="Calibri" panose="020F0502020204030204" pitchFamily="34" charset="0"/>
                <a:cs typeface="Calibri" panose="020F0502020204030204" pitchFamily="34" charset="0"/>
              </a:rPr>
              <a:t> (about 300 BC, Alexandria, Egypt) </a:t>
            </a:r>
          </a:p>
          <a:p>
            <a:pPr marL="357188" indent="-357188" algn="just">
              <a:lnSpc>
                <a:spcPct val="170000"/>
              </a:lnSpc>
              <a:spcBef>
                <a:spcPts val="0"/>
              </a:spcBef>
              <a:buFont typeface="Arial" panose="020B0604020202020204" pitchFamily="34" charset="0"/>
              <a:buChar char="•"/>
            </a:pPr>
            <a:r>
              <a:rPr lang="en-US" sz="8800" kern="100" dirty="0">
                <a:effectLst/>
                <a:latin typeface="Calibri" panose="020F0502020204030204" pitchFamily="34" charset="0"/>
                <a:ea typeface="Calibri" panose="020F0502020204030204" pitchFamily="34" charset="0"/>
                <a:cs typeface="Calibri" panose="020F0502020204030204" pitchFamily="34" charset="0"/>
              </a:rPr>
              <a:t>The most prominent mathematician of Greco-Roman antiquity, </a:t>
            </a:r>
          </a:p>
          <a:p>
            <a:pPr marL="357188" indent="-357188" algn="just">
              <a:lnSpc>
                <a:spcPct val="170000"/>
              </a:lnSpc>
              <a:spcBef>
                <a:spcPts val="0"/>
              </a:spcBef>
            </a:pPr>
            <a:r>
              <a:rPr lang="en-US" sz="8800" kern="100" dirty="0">
                <a:effectLst/>
                <a:latin typeface="Calibri" panose="020F0502020204030204" pitchFamily="34" charset="0"/>
                <a:ea typeface="Calibri" panose="020F0502020204030204" pitchFamily="34" charset="0"/>
                <a:cs typeface="Calibri" panose="020F0502020204030204" pitchFamily="34" charset="0"/>
              </a:rPr>
              <a:t>	best known for his treatise on geometry, the Elements </a:t>
            </a:r>
            <a:r>
              <a:rPr lang="en-US" sz="8800" b="1" kern="100" dirty="0">
                <a:effectLst/>
                <a:latin typeface="Calibri" panose="020F0502020204030204" pitchFamily="34" charset="0"/>
                <a:ea typeface="Calibri" panose="020F0502020204030204" pitchFamily="34" charset="0"/>
                <a:cs typeface="Calibri" panose="020F0502020204030204" pitchFamily="34" charset="0"/>
              </a:rPr>
              <a:t>(13 Books)</a:t>
            </a:r>
            <a:r>
              <a:rPr lang="en-US" sz="8800" kern="100" dirty="0">
                <a:effectLst/>
                <a:latin typeface="Calibri" panose="020F0502020204030204" pitchFamily="34" charset="0"/>
                <a:ea typeface="Calibri" panose="020F0502020204030204" pitchFamily="34" charset="0"/>
                <a:cs typeface="Calibri" panose="020F0502020204030204" pitchFamily="34" charset="0"/>
              </a:rPr>
              <a:t>.</a:t>
            </a:r>
            <a:endParaRPr lang="el-GR" sz="8800" kern="100" dirty="0">
              <a:effectLst/>
              <a:latin typeface="Calibri" panose="020F0502020204030204" pitchFamily="34" charset="0"/>
              <a:ea typeface="Calibri" panose="020F0502020204030204" pitchFamily="34" charset="0"/>
              <a:cs typeface="Arial" panose="020B0604020202020204" pitchFamily="34" charset="0"/>
            </a:endParaRPr>
          </a:p>
          <a:p>
            <a:pPr marL="357188" indent="-357188" algn="just">
              <a:lnSpc>
                <a:spcPct val="170000"/>
              </a:lnSpc>
              <a:spcBef>
                <a:spcPts val="0"/>
              </a:spcBef>
              <a:buFont typeface="Arial" panose="020B0604020202020204" pitchFamily="34" charset="0"/>
              <a:buChar char="•"/>
            </a:pPr>
            <a:r>
              <a:rPr lang="en-US" sz="8800" kern="100" dirty="0">
                <a:effectLst/>
                <a:latin typeface="Calibri" panose="020F0502020204030204" pitchFamily="34" charset="0"/>
                <a:ea typeface="Calibri" panose="020F0502020204030204" pitchFamily="34" charset="0"/>
                <a:cs typeface="Calibri" panose="020F0502020204030204" pitchFamily="34" charset="0"/>
              </a:rPr>
              <a:t>Euclid understood that building a logical and rigorous geometry (and mathematics) </a:t>
            </a:r>
          </a:p>
          <a:p>
            <a:pPr marL="357188" indent="-357188" algn="just">
              <a:lnSpc>
                <a:spcPct val="170000"/>
              </a:lnSpc>
              <a:spcBef>
                <a:spcPts val="0"/>
              </a:spcBef>
            </a:pPr>
            <a:r>
              <a:rPr lang="en-US" sz="8800" kern="100" dirty="0">
                <a:latin typeface="Calibri" panose="020F0502020204030204" pitchFamily="34" charset="0"/>
                <a:ea typeface="Calibri" panose="020F0502020204030204" pitchFamily="34" charset="0"/>
                <a:cs typeface="Calibri" panose="020F0502020204030204" pitchFamily="34" charset="0"/>
              </a:rPr>
              <a:t>	</a:t>
            </a:r>
            <a:r>
              <a:rPr lang="en-US" sz="8800" kern="100" dirty="0">
                <a:effectLst/>
                <a:latin typeface="Calibri" panose="020F0502020204030204" pitchFamily="34" charset="0"/>
                <a:ea typeface="Calibri" panose="020F0502020204030204" pitchFamily="34" charset="0"/>
                <a:cs typeface="Calibri" panose="020F0502020204030204" pitchFamily="34" charset="0"/>
              </a:rPr>
              <a:t>depends on the foundation.</a:t>
            </a:r>
          </a:p>
          <a:p>
            <a:pPr marL="357188" indent="-357188" algn="just">
              <a:lnSpc>
                <a:spcPct val="170000"/>
              </a:lnSpc>
              <a:spcBef>
                <a:spcPts val="0"/>
              </a:spcBef>
              <a:buFont typeface="Arial" panose="020B0604020202020204" pitchFamily="34" charset="0"/>
              <a:buChar char="•"/>
            </a:pPr>
            <a:r>
              <a:rPr lang="en-US" sz="8800" kern="100" dirty="0">
                <a:effectLst/>
                <a:latin typeface="Calibri" panose="020F0502020204030204" pitchFamily="34" charset="0"/>
                <a:ea typeface="Calibri" panose="020F0502020204030204" pitchFamily="34" charset="0"/>
                <a:cs typeface="Calibri" panose="020F0502020204030204" pitchFamily="34" charset="0"/>
              </a:rPr>
              <a:t>Euclid began in Book I with 23 </a:t>
            </a:r>
            <a:r>
              <a:rPr lang="en-US" sz="8800" b="1" kern="100" dirty="0">
                <a:effectLst/>
                <a:latin typeface="Calibri" panose="020F0502020204030204" pitchFamily="34" charset="0"/>
                <a:ea typeface="Calibri" panose="020F0502020204030204" pitchFamily="34" charset="0"/>
                <a:cs typeface="Calibri" panose="020F0502020204030204" pitchFamily="34" charset="0"/>
              </a:rPr>
              <a:t>definitions</a:t>
            </a:r>
            <a:r>
              <a:rPr lang="en-US" sz="8800" kern="100" dirty="0">
                <a:effectLst/>
                <a:latin typeface="Calibri" panose="020F0502020204030204" pitchFamily="34" charset="0"/>
                <a:ea typeface="Calibri" panose="020F0502020204030204" pitchFamily="34" charset="0"/>
                <a:cs typeface="Calibri" panose="020F0502020204030204" pitchFamily="34" charset="0"/>
              </a:rPr>
              <a:t>, </a:t>
            </a:r>
          </a:p>
          <a:p>
            <a:pPr marL="357188" indent="-357188" algn="just">
              <a:lnSpc>
                <a:spcPct val="170000"/>
              </a:lnSpc>
              <a:spcBef>
                <a:spcPts val="0"/>
              </a:spcBef>
            </a:pPr>
            <a:r>
              <a:rPr lang="en-US" sz="8800" kern="100" dirty="0">
                <a:effectLst/>
                <a:latin typeface="Calibri" panose="020F0502020204030204" pitchFamily="34" charset="0"/>
                <a:ea typeface="Calibri" panose="020F0502020204030204" pitchFamily="34" charset="0"/>
                <a:cs typeface="Calibri" panose="020F0502020204030204" pitchFamily="34" charset="0"/>
              </a:rPr>
              <a:t>	5 unproved assumptions that Euclid called </a:t>
            </a:r>
            <a:r>
              <a:rPr lang="en-US" sz="8800" b="1" kern="100" dirty="0">
                <a:effectLst/>
                <a:latin typeface="Calibri" panose="020F0502020204030204" pitchFamily="34" charset="0"/>
                <a:ea typeface="Calibri" panose="020F0502020204030204" pitchFamily="34" charset="0"/>
                <a:cs typeface="Calibri" panose="020F0502020204030204" pitchFamily="34" charset="0"/>
              </a:rPr>
              <a:t>postulates</a:t>
            </a:r>
            <a:r>
              <a:rPr lang="en-US" sz="8800" kern="100" dirty="0">
                <a:effectLst/>
                <a:latin typeface="Calibri" panose="020F0502020204030204" pitchFamily="34" charset="0"/>
                <a:ea typeface="Calibri" panose="020F0502020204030204" pitchFamily="34" charset="0"/>
                <a:cs typeface="Calibri" panose="020F0502020204030204" pitchFamily="34" charset="0"/>
              </a:rPr>
              <a:t> (now known as </a:t>
            </a:r>
            <a:r>
              <a:rPr lang="en-US" sz="8800" b="1" kern="100" dirty="0">
                <a:effectLst/>
                <a:latin typeface="Calibri" panose="020F0502020204030204" pitchFamily="34" charset="0"/>
                <a:ea typeface="Calibri" panose="020F0502020204030204" pitchFamily="34" charset="0"/>
                <a:cs typeface="Calibri" panose="020F0502020204030204" pitchFamily="34" charset="0"/>
              </a:rPr>
              <a:t>axioms</a:t>
            </a:r>
            <a:r>
              <a:rPr lang="en-US" sz="8800" kern="100" dirty="0">
                <a:effectLst/>
                <a:latin typeface="Calibri" panose="020F0502020204030204" pitchFamily="34" charset="0"/>
                <a:ea typeface="Calibri" panose="020F0502020204030204" pitchFamily="34" charset="0"/>
                <a:cs typeface="Calibri" panose="020F0502020204030204" pitchFamily="34" charset="0"/>
              </a:rPr>
              <a:t>), </a:t>
            </a:r>
          </a:p>
          <a:p>
            <a:pPr marL="357188" indent="-357188" algn="just">
              <a:lnSpc>
                <a:spcPct val="170000"/>
              </a:lnSpc>
              <a:spcBef>
                <a:spcPts val="0"/>
              </a:spcBef>
            </a:pPr>
            <a:r>
              <a:rPr lang="en-US" sz="8800" kern="100" dirty="0">
                <a:effectLst/>
                <a:latin typeface="Calibri" panose="020F0502020204030204" pitchFamily="34" charset="0"/>
                <a:ea typeface="Calibri" panose="020F0502020204030204" pitchFamily="34" charset="0"/>
                <a:cs typeface="Calibri" panose="020F0502020204030204" pitchFamily="34" charset="0"/>
              </a:rPr>
              <a:t>	and 5 further unproved assumptions that he called </a:t>
            </a:r>
            <a:r>
              <a:rPr lang="en-US" sz="8800" b="1" kern="100" dirty="0">
                <a:effectLst/>
                <a:latin typeface="Calibri" panose="020F0502020204030204" pitchFamily="34" charset="0"/>
                <a:ea typeface="Calibri" panose="020F0502020204030204" pitchFamily="34" charset="0"/>
                <a:cs typeface="Calibri" panose="020F0502020204030204" pitchFamily="34" charset="0"/>
              </a:rPr>
              <a:t>common notions</a:t>
            </a:r>
            <a:r>
              <a:rPr lang="en-US" sz="8800" kern="100" dirty="0">
                <a:effectLst/>
                <a:latin typeface="Calibri" panose="020F0502020204030204" pitchFamily="34" charset="0"/>
                <a:ea typeface="Calibri" panose="020F0502020204030204" pitchFamily="34" charset="0"/>
                <a:cs typeface="Calibri" panose="020F0502020204030204" pitchFamily="34" charset="0"/>
              </a:rPr>
              <a:t>.  </a:t>
            </a:r>
            <a:endParaRPr lang="el-GR" sz="8800" kern="100" dirty="0">
              <a:effectLst/>
              <a:latin typeface="Calibri" panose="020F0502020204030204" pitchFamily="34" charset="0"/>
              <a:ea typeface="Calibri" panose="020F0502020204030204" pitchFamily="34" charset="0"/>
              <a:cs typeface="Arial" panose="020B0604020202020204" pitchFamily="34" charset="0"/>
            </a:endParaRPr>
          </a:p>
          <a:p>
            <a:endParaRPr lang="el-GR" dirty="0"/>
          </a:p>
        </p:txBody>
      </p:sp>
    </p:spTree>
    <p:extLst>
      <p:ext uri="{BB962C8B-B14F-4D97-AF65-F5344CB8AC3E}">
        <p14:creationId xmlns:p14="http://schemas.microsoft.com/office/powerpoint/2010/main" val="24858783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Εικόνα 2">
            <a:extLst>
              <a:ext uri="{FF2B5EF4-FFF2-40B4-BE49-F238E27FC236}">
                <a16:creationId xmlns:a16="http://schemas.microsoft.com/office/drawing/2014/main" id="{C99582C4-08AD-6AEE-7479-03D25F566111}"/>
              </a:ext>
            </a:extLst>
          </p:cNvPr>
          <p:cNvPicPr>
            <a:picLocks noChangeAspect="1"/>
          </p:cNvPicPr>
          <p:nvPr/>
        </p:nvPicPr>
        <p:blipFill rotWithShape="1">
          <a:blip r:embed="rId2"/>
          <a:srcRect t="10608"/>
          <a:stretch/>
        </p:blipFill>
        <p:spPr>
          <a:xfrm>
            <a:off x="1644268" y="766354"/>
            <a:ext cx="8903464" cy="6042328"/>
          </a:xfrm>
          <a:prstGeom prst="rect">
            <a:avLst/>
          </a:prstGeom>
        </p:spPr>
      </p:pic>
      <p:pic>
        <p:nvPicPr>
          <p:cNvPr id="4" name="Εικόνα 3">
            <a:extLst>
              <a:ext uri="{FF2B5EF4-FFF2-40B4-BE49-F238E27FC236}">
                <a16:creationId xmlns:a16="http://schemas.microsoft.com/office/drawing/2014/main" id="{F144F06A-E6F3-269B-B11D-435A38E10E4B}"/>
              </a:ext>
            </a:extLst>
          </p:cNvPr>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Lst>
          </a:blip>
          <a:stretch>
            <a:fillRect/>
          </a:stretch>
        </p:blipFill>
        <p:spPr>
          <a:xfrm>
            <a:off x="4343737" y="168456"/>
            <a:ext cx="3504525" cy="467270"/>
          </a:xfrm>
          <a:prstGeom prst="rect">
            <a:avLst/>
          </a:prstGeom>
          <a:ln w="38100">
            <a:solidFill>
              <a:srgbClr val="FF0000"/>
            </a:solidFill>
          </a:ln>
        </p:spPr>
      </p:pic>
    </p:spTree>
    <p:extLst>
      <p:ext uri="{BB962C8B-B14F-4D97-AF65-F5344CB8AC3E}">
        <p14:creationId xmlns:p14="http://schemas.microsoft.com/office/powerpoint/2010/main" val="30340560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Εικόνα 2">
            <a:extLst>
              <a:ext uri="{FF2B5EF4-FFF2-40B4-BE49-F238E27FC236}">
                <a16:creationId xmlns:a16="http://schemas.microsoft.com/office/drawing/2014/main" id="{8E9173E1-A95A-52D0-B597-A7034297CF4F}"/>
              </a:ext>
            </a:extLst>
          </p:cNvPr>
          <p:cNvPicPr>
            <a:picLocks noChangeAspect="1"/>
          </p:cNvPicPr>
          <p:nvPr/>
        </p:nvPicPr>
        <p:blipFill>
          <a:blip r:embed="rId2"/>
          <a:stretch>
            <a:fillRect/>
          </a:stretch>
        </p:blipFill>
        <p:spPr>
          <a:xfrm>
            <a:off x="1126204" y="428897"/>
            <a:ext cx="9939592" cy="6000205"/>
          </a:xfrm>
          <a:prstGeom prst="rect">
            <a:avLst/>
          </a:prstGeom>
        </p:spPr>
      </p:pic>
    </p:spTree>
    <p:extLst>
      <p:ext uri="{BB962C8B-B14F-4D97-AF65-F5344CB8AC3E}">
        <p14:creationId xmlns:p14="http://schemas.microsoft.com/office/powerpoint/2010/main" val="34478851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Εικόνα 2">
            <a:extLst>
              <a:ext uri="{FF2B5EF4-FFF2-40B4-BE49-F238E27FC236}">
                <a16:creationId xmlns:a16="http://schemas.microsoft.com/office/drawing/2014/main" id="{E49323A4-E546-93D5-88F6-DFCC9839E6D8}"/>
              </a:ext>
            </a:extLst>
          </p:cNvPr>
          <p:cNvPicPr>
            <a:picLocks noChangeAspect="1"/>
          </p:cNvPicPr>
          <p:nvPr/>
        </p:nvPicPr>
        <p:blipFill>
          <a:blip r:embed="rId2"/>
          <a:stretch>
            <a:fillRect/>
          </a:stretch>
        </p:blipFill>
        <p:spPr>
          <a:xfrm>
            <a:off x="1040524" y="110087"/>
            <a:ext cx="10110951" cy="6637826"/>
          </a:xfrm>
          <a:prstGeom prst="rect">
            <a:avLst/>
          </a:prstGeom>
        </p:spPr>
      </p:pic>
      <p:cxnSp>
        <p:nvCxnSpPr>
          <p:cNvPr id="4" name="Ευθεία γραμμή σύνδεσης 3">
            <a:extLst>
              <a:ext uri="{FF2B5EF4-FFF2-40B4-BE49-F238E27FC236}">
                <a16:creationId xmlns:a16="http://schemas.microsoft.com/office/drawing/2014/main" id="{A4E11CEF-B5EC-D012-3DAD-C3DC55E464C4}"/>
              </a:ext>
            </a:extLst>
          </p:cNvPr>
          <p:cNvCxnSpPr>
            <a:cxnSpLocks/>
          </p:cNvCxnSpPr>
          <p:nvPr/>
        </p:nvCxnSpPr>
        <p:spPr>
          <a:xfrm>
            <a:off x="3239589" y="3579223"/>
            <a:ext cx="2926080" cy="140208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86014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Εικόνα 2">
            <a:extLst>
              <a:ext uri="{FF2B5EF4-FFF2-40B4-BE49-F238E27FC236}">
                <a16:creationId xmlns:a16="http://schemas.microsoft.com/office/drawing/2014/main" id="{66528A81-6C27-F8F3-F36B-7E6EBCE9EA4C}"/>
              </a:ext>
            </a:extLst>
          </p:cNvPr>
          <p:cNvPicPr>
            <a:picLocks noChangeAspect="1"/>
          </p:cNvPicPr>
          <p:nvPr/>
        </p:nvPicPr>
        <p:blipFill rotWithShape="1">
          <a:blip r:embed="rId2"/>
          <a:srcRect b="66623"/>
          <a:stretch/>
        </p:blipFill>
        <p:spPr>
          <a:xfrm>
            <a:off x="0" y="0"/>
            <a:ext cx="10474960" cy="3573580"/>
          </a:xfrm>
          <a:prstGeom prst="rect">
            <a:avLst/>
          </a:prstGeom>
        </p:spPr>
      </p:pic>
      <p:pic>
        <p:nvPicPr>
          <p:cNvPr id="2" name="Εικόνα 1">
            <a:extLst>
              <a:ext uri="{FF2B5EF4-FFF2-40B4-BE49-F238E27FC236}">
                <a16:creationId xmlns:a16="http://schemas.microsoft.com/office/drawing/2014/main" id="{C5F970C4-A5FA-6D60-3752-2E8BD52DA7D0}"/>
              </a:ext>
            </a:extLst>
          </p:cNvPr>
          <p:cNvPicPr>
            <a:picLocks noChangeAspect="1"/>
          </p:cNvPicPr>
          <p:nvPr/>
        </p:nvPicPr>
        <p:blipFill rotWithShape="1">
          <a:blip r:embed="rId2"/>
          <a:srcRect l="18054" t="39428" r="13042" b="3371"/>
          <a:stretch/>
        </p:blipFill>
        <p:spPr>
          <a:xfrm>
            <a:off x="7233920" y="2650941"/>
            <a:ext cx="4958080" cy="4207059"/>
          </a:xfrm>
          <a:prstGeom prst="rect">
            <a:avLst/>
          </a:prstGeom>
        </p:spPr>
      </p:pic>
    </p:spTree>
    <p:extLst>
      <p:ext uri="{BB962C8B-B14F-4D97-AF65-F5344CB8AC3E}">
        <p14:creationId xmlns:p14="http://schemas.microsoft.com/office/powerpoint/2010/main" val="2252264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Εικόνα 2">
            <a:extLst>
              <a:ext uri="{FF2B5EF4-FFF2-40B4-BE49-F238E27FC236}">
                <a16:creationId xmlns:a16="http://schemas.microsoft.com/office/drawing/2014/main" id="{8C867CB4-117C-D38C-5472-02F791301BD3}"/>
              </a:ext>
            </a:extLst>
          </p:cNvPr>
          <p:cNvPicPr>
            <a:picLocks noChangeAspect="1"/>
          </p:cNvPicPr>
          <p:nvPr/>
        </p:nvPicPr>
        <p:blipFill rotWithShape="1">
          <a:blip r:embed="rId2"/>
          <a:srcRect r="8156" b="75448"/>
          <a:stretch/>
        </p:blipFill>
        <p:spPr>
          <a:xfrm>
            <a:off x="0" y="69834"/>
            <a:ext cx="5947954" cy="1580985"/>
          </a:xfrm>
          <a:prstGeom prst="rect">
            <a:avLst/>
          </a:prstGeom>
        </p:spPr>
      </p:pic>
      <p:pic>
        <p:nvPicPr>
          <p:cNvPr id="5" name="Εικόνα 4">
            <a:extLst>
              <a:ext uri="{FF2B5EF4-FFF2-40B4-BE49-F238E27FC236}">
                <a16:creationId xmlns:a16="http://schemas.microsoft.com/office/drawing/2014/main" id="{F8162AA8-4B6D-15BD-513F-8CD4D5B0640F}"/>
              </a:ext>
            </a:extLst>
          </p:cNvPr>
          <p:cNvPicPr>
            <a:picLocks noChangeAspect="1"/>
          </p:cNvPicPr>
          <p:nvPr/>
        </p:nvPicPr>
        <p:blipFill>
          <a:blip r:embed="rId3"/>
          <a:stretch>
            <a:fillRect/>
          </a:stretch>
        </p:blipFill>
        <p:spPr>
          <a:xfrm>
            <a:off x="6105662" y="196487"/>
            <a:ext cx="6086338" cy="1454332"/>
          </a:xfrm>
          <a:prstGeom prst="rect">
            <a:avLst/>
          </a:prstGeom>
        </p:spPr>
      </p:pic>
      <p:pic>
        <p:nvPicPr>
          <p:cNvPr id="2" name="Εικόνα 1">
            <a:extLst>
              <a:ext uri="{FF2B5EF4-FFF2-40B4-BE49-F238E27FC236}">
                <a16:creationId xmlns:a16="http://schemas.microsoft.com/office/drawing/2014/main" id="{9A2564FC-B3AD-D0B4-C714-A76ACDF835F2}"/>
              </a:ext>
            </a:extLst>
          </p:cNvPr>
          <p:cNvPicPr>
            <a:picLocks noChangeAspect="1"/>
          </p:cNvPicPr>
          <p:nvPr/>
        </p:nvPicPr>
        <p:blipFill rotWithShape="1">
          <a:blip r:embed="rId2"/>
          <a:srcRect l="14187" t="26519" r="11182" b="3440"/>
          <a:stretch/>
        </p:blipFill>
        <p:spPr>
          <a:xfrm>
            <a:off x="0" y="1650819"/>
            <a:ext cx="5590903" cy="5217109"/>
          </a:xfrm>
          <a:prstGeom prst="rect">
            <a:avLst/>
          </a:prstGeom>
        </p:spPr>
      </p:pic>
    </p:spTree>
    <p:extLst>
      <p:ext uri="{BB962C8B-B14F-4D97-AF65-F5344CB8AC3E}">
        <p14:creationId xmlns:p14="http://schemas.microsoft.com/office/powerpoint/2010/main" val="32169169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Εικόνα 2">
            <a:extLst>
              <a:ext uri="{FF2B5EF4-FFF2-40B4-BE49-F238E27FC236}">
                <a16:creationId xmlns:a16="http://schemas.microsoft.com/office/drawing/2014/main" id="{75941141-F88D-031B-630E-A476943EA120}"/>
              </a:ext>
            </a:extLst>
          </p:cNvPr>
          <p:cNvPicPr>
            <a:picLocks noChangeAspect="1"/>
          </p:cNvPicPr>
          <p:nvPr/>
        </p:nvPicPr>
        <p:blipFill>
          <a:blip r:embed="rId2"/>
          <a:stretch>
            <a:fillRect/>
          </a:stretch>
        </p:blipFill>
        <p:spPr>
          <a:xfrm>
            <a:off x="548640" y="191122"/>
            <a:ext cx="11094719" cy="6475756"/>
          </a:xfrm>
          <a:prstGeom prst="rect">
            <a:avLst/>
          </a:prstGeom>
        </p:spPr>
      </p:pic>
    </p:spTree>
    <p:extLst>
      <p:ext uri="{BB962C8B-B14F-4D97-AF65-F5344CB8AC3E}">
        <p14:creationId xmlns:p14="http://schemas.microsoft.com/office/powerpoint/2010/main" val="31141825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Εικόνα 2">
            <a:extLst>
              <a:ext uri="{FF2B5EF4-FFF2-40B4-BE49-F238E27FC236}">
                <a16:creationId xmlns:a16="http://schemas.microsoft.com/office/drawing/2014/main" id="{B0E4DE8B-9891-FF25-3FF8-3EFDBCCDE593}"/>
              </a:ext>
            </a:extLst>
          </p:cNvPr>
          <p:cNvPicPr>
            <a:picLocks noChangeAspect="1"/>
          </p:cNvPicPr>
          <p:nvPr/>
        </p:nvPicPr>
        <p:blipFill>
          <a:blip r:embed="rId2"/>
          <a:stretch>
            <a:fillRect/>
          </a:stretch>
        </p:blipFill>
        <p:spPr>
          <a:xfrm>
            <a:off x="472440" y="231604"/>
            <a:ext cx="11247119" cy="6394791"/>
          </a:xfrm>
          <a:prstGeom prst="rect">
            <a:avLst/>
          </a:prstGeom>
        </p:spPr>
      </p:pic>
    </p:spTree>
    <p:extLst>
      <p:ext uri="{BB962C8B-B14F-4D97-AF65-F5344CB8AC3E}">
        <p14:creationId xmlns:p14="http://schemas.microsoft.com/office/powerpoint/2010/main" val="31990664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Εικόνα 1">
            <a:extLst>
              <a:ext uri="{FF2B5EF4-FFF2-40B4-BE49-F238E27FC236}">
                <a16:creationId xmlns:a16="http://schemas.microsoft.com/office/drawing/2014/main" id="{251BAA2B-20D7-10D0-2DA1-BBA645D44D12}"/>
              </a:ext>
            </a:extLst>
          </p:cNvPr>
          <p:cNvPicPr>
            <a:picLocks noChangeAspect="1"/>
          </p:cNvPicPr>
          <p:nvPr/>
        </p:nvPicPr>
        <p:blipFill rotWithShape="1">
          <a:blip r:embed="rId2"/>
          <a:srcRect l="11974" r="44786" b="15658"/>
          <a:stretch/>
        </p:blipFill>
        <p:spPr bwMode="auto">
          <a:xfrm>
            <a:off x="2494574" y="426552"/>
            <a:ext cx="7202851" cy="6013962"/>
          </a:xfrm>
          <a:prstGeom prst="rect">
            <a:avLst/>
          </a:prstGeom>
          <a:ln>
            <a:noFill/>
          </a:ln>
          <a:extLst>
            <a:ext uri="{53640926-AAD7-44D8-BBD7-CCE9431645EC}">
              <a14:shadowObscured xmlns:a14="http://schemas.microsoft.com/office/drawing/2010/main"/>
            </a:ext>
          </a:extLst>
        </p:spPr>
      </p:pic>
      <p:sp>
        <p:nvSpPr>
          <p:cNvPr id="4" name="TextBox 3">
            <a:extLst>
              <a:ext uri="{FF2B5EF4-FFF2-40B4-BE49-F238E27FC236}">
                <a16:creationId xmlns:a16="http://schemas.microsoft.com/office/drawing/2014/main" id="{1E50CA4F-3843-6270-AD55-3515BB160C65}"/>
              </a:ext>
            </a:extLst>
          </p:cNvPr>
          <p:cNvSpPr txBox="1"/>
          <p:nvPr/>
        </p:nvSpPr>
        <p:spPr>
          <a:xfrm>
            <a:off x="590046" y="426552"/>
            <a:ext cx="1709016" cy="461665"/>
          </a:xfrm>
          <a:prstGeom prst="rect">
            <a:avLst/>
          </a:prstGeom>
          <a:noFill/>
        </p:spPr>
        <p:txBody>
          <a:bodyPr wrap="square" rtlCol="0">
            <a:spAutoFit/>
          </a:bodyPr>
          <a:lstStyle/>
          <a:p>
            <a:r>
              <a:rPr lang="en-US" sz="2400" b="1" dirty="0"/>
              <a:t>Exercise 3</a:t>
            </a:r>
            <a:endParaRPr lang="el-GR" sz="2400" b="1" dirty="0"/>
          </a:p>
        </p:txBody>
      </p:sp>
    </p:spTree>
    <p:extLst>
      <p:ext uri="{BB962C8B-B14F-4D97-AF65-F5344CB8AC3E}">
        <p14:creationId xmlns:p14="http://schemas.microsoft.com/office/powerpoint/2010/main" val="27000906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graphicFrame>
        <p:nvGraphicFramePr>
          <p:cNvPr id="2" name="Πίνακας 1">
            <a:extLst>
              <a:ext uri="{FF2B5EF4-FFF2-40B4-BE49-F238E27FC236}">
                <a16:creationId xmlns:a16="http://schemas.microsoft.com/office/drawing/2014/main" id="{8B530EF0-A1E9-6CF2-6524-18C7F524FFF8}"/>
              </a:ext>
            </a:extLst>
          </p:cNvPr>
          <p:cNvGraphicFramePr>
            <a:graphicFrameLocks noGrp="1"/>
          </p:cNvGraphicFramePr>
          <p:nvPr>
            <p:extLst>
              <p:ext uri="{D42A27DB-BD31-4B8C-83A1-F6EECF244321}">
                <p14:modId xmlns:p14="http://schemas.microsoft.com/office/powerpoint/2010/main" val="2708626931"/>
              </p:ext>
            </p:extLst>
          </p:nvPr>
        </p:nvGraphicFramePr>
        <p:xfrm>
          <a:off x="320040" y="145266"/>
          <a:ext cx="11551919" cy="6567467"/>
        </p:xfrm>
        <a:graphic>
          <a:graphicData uri="http://schemas.openxmlformats.org/drawingml/2006/table">
            <a:tbl>
              <a:tblPr firstRow="1" firstCol="1" bandRow="1">
                <a:tableStyleId>{5C22544A-7EE6-4342-B048-85BDC9FD1C3A}</a:tableStyleId>
              </a:tblPr>
              <a:tblGrid>
                <a:gridCol w="454503">
                  <a:extLst>
                    <a:ext uri="{9D8B030D-6E8A-4147-A177-3AD203B41FA5}">
                      <a16:colId xmlns:a16="http://schemas.microsoft.com/office/drawing/2014/main" val="3705782980"/>
                    </a:ext>
                  </a:extLst>
                </a:gridCol>
                <a:gridCol w="11097416">
                  <a:extLst>
                    <a:ext uri="{9D8B030D-6E8A-4147-A177-3AD203B41FA5}">
                      <a16:colId xmlns:a16="http://schemas.microsoft.com/office/drawing/2014/main" val="2359784489"/>
                    </a:ext>
                  </a:extLst>
                </a:gridCol>
              </a:tblGrid>
              <a:tr h="386858">
                <a:tc gridSpan="2">
                  <a:txBody>
                    <a:bodyPr/>
                    <a:lstStyle/>
                    <a:p>
                      <a:pPr algn="ctr">
                        <a:lnSpc>
                          <a:spcPct val="107000"/>
                        </a:lnSpc>
                        <a:spcAft>
                          <a:spcPts val="800"/>
                        </a:spcAft>
                      </a:pPr>
                      <a:r>
                        <a:rPr lang="el-GR" sz="2000" b="1" kern="0" dirty="0">
                          <a:effectLst/>
                        </a:rPr>
                        <a:t>Euclid's axioms</a:t>
                      </a:r>
                      <a:endParaRPr lang="el-GR" sz="2000" b="1" kern="100" dirty="0">
                        <a:effectLst/>
                        <a:latin typeface="Calibri" panose="020F0502020204030204" pitchFamily="34" charset="0"/>
                        <a:ea typeface="Calibri" panose="020F0502020204030204" pitchFamily="34" charset="0"/>
                        <a:cs typeface="Arial" panose="020B0604020202020204" pitchFamily="34" charset="0"/>
                      </a:endParaRPr>
                    </a:p>
                  </a:txBody>
                  <a:tcPr marL="46139" marR="46139" marT="46139" marB="46139" anchor="ctr"/>
                </a:tc>
                <a:tc hMerge="1">
                  <a:txBody>
                    <a:bodyPr/>
                    <a:lstStyle/>
                    <a:p>
                      <a:endParaRPr lang="el-GR"/>
                    </a:p>
                  </a:txBody>
                  <a:tcPr/>
                </a:tc>
                <a:extLst>
                  <a:ext uri="{0D108BD9-81ED-4DB2-BD59-A6C34878D82A}">
                    <a16:rowId xmlns:a16="http://schemas.microsoft.com/office/drawing/2014/main" val="3859797232"/>
                  </a:ext>
                </a:extLst>
              </a:tr>
              <a:tr h="510646">
                <a:tc>
                  <a:txBody>
                    <a:bodyPr/>
                    <a:lstStyle/>
                    <a:p>
                      <a:pPr algn="just">
                        <a:lnSpc>
                          <a:spcPct val="107000"/>
                        </a:lnSpc>
                        <a:spcAft>
                          <a:spcPts val="800"/>
                        </a:spcAft>
                      </a:pPr>
                      <a:r>
                        <a:rPr lang="el-GR" sz="1800" kern="0" dirty="0">
                          <a:effectLst/>
                        </a:rPr>
                        <a:t>1</a:t>
                      </a:r>
                      <a:endParaRPr lang="el-GR" sz="1800" kern="100" dirty="0">
                        <a:effectLst/>
                        <a:latin typeface="Calibri" panose="020F0502020204030204" pitchFamily="34" charset="0"/>
                        <a:ea typeface="Calibri" panose="020F0502020204030204" pitchFamily="34" charset="0"/>
                        <a:cs typeface="Arial" panose="020B0604020202020204" pitchFamily="34" charset="0"/>
                      </a:endParaRPr>
                    </a:p>
                  </a:txBody>
                  <a:tcPr marL="46139" marR="46139" marT="46139" marB="46139" anchor="ctr"/>
                </a:tc>
                <a:tc>
                  <a:txBody>
                    <a:bodyPr/>
                    <a:lstStyle/>
                    <a:p>
                      <a:pPr algn="just">
                        <a:lnSpc>
                          <a:spcPct val="107000"/>
                        </a:lnSpc>
                        <a:spcAft>
                          <a:spcPts val="800"/>
                        </a:spcAft>
                      </a:pPr>
                      <a:r>
                        <a:rPr lang="en-US" sz="2000" kern="0" dirty="0">
                          <a:effectLst/>
                        </a:rPr>
                        <a:t>Given two points there is one straight line that joins them.</a:t>
                      </a:r>
                      <a:endParaRPr lang="el-GR" sz="2000" kern="100" dirty="0">
                        <a:effectLst/>
                        <a:latin typeface="Calibri" panose="020F0502020204030204" pitchFamily="34" charset="0"/>
                        <a:ea typeface="Calibri" panose="020F0502020204030204" pitchFamily="34" charset="0"/>
                        <a:cs typeface="Arial" panose="020B0604020202020204" pitchFamily="34" charset="0"/>
                      </a:endParaRPr>
                    </a:p>
                  </a:txBody>
                  <a:tcPr marL="46139" marR="46139" marT="46139" marB="46139" anchor="ctr"/>
                </a:tc>
                <a:extLst>
                  <a:ext uri="{0D108BD9-81ED-4DB2-BD59-A6C34878D82A}">
                    <a16:rowId xmlns:a16="http://schemas.microsoft.com/office/drawing/2014/main" val="782789511"/>
                  </a:ext>
                </a:extLst>
              </a:tr>
              <a:tr h="510646">
                <a:tc>
                  <a:txBody>
                    <a:bodyPr/>
                    <a:lstStyle/>
                    <a:p>
                      <a:pPr algn="just">
                        <a:lnSpc>
                          <a:spcPct val="107000"/>
                        </a:lnSpc>
                        <a:spcAft>
                          <a:spcPts val="800"/>
                        </a:spcAft>
                      </a:pPr>
                      <a:r>
                        <a:rPr lang="el-GR" sz="1800" kern="0" dirty="0">
                          <a:effectLst/>
                        </a:rPr>
                        <a:t>2</a:t>
                      </a:r>
                      <a:endParaRPr lang="el-GR" sz="1800" kern="100" dirty="0">
                        <a:effectLst/>
                        <a:latin typeface="Calibri" panose="020F0502020204030204" pitchFamily="34" charset="0"/>
                        <a:ea typeface="Calibri" panose="020F0502020204030204" pitchFamily="34" charset="0"/>
                        <a:cs typeface="Arial" panose="020B0604020202020204" pitchFamily="34" charset="0"/>
                      </a:endParaRPr>
                    </a:p>
                  </a:txBody>
                  <a:tcPr marL="46139" marR="46139" marT="46139" marB="46139" anchor="ctr"/>
                </a:tc>
                <a:tc>
                  <a:txBody>
                    <a:bodyPr/>
                    <a:lstStyle/>
                    <a:p>
                      <a:pPr algn="just">
                        <a:lnSpc>
                          <a:spcPct val="107000"/>
                        </a:lnSpc>
                        <a:spcAft>
                          <a:spcPts val="800"/>
                        </a:spcAft>
                      </a:pPr>
                      <a:r>
                        <a:rPr lang="en-US" sz="2000" kern="0" dirty="0">
                          <a:effectLst/>
                        </a:rPr>
                        <a:t>A straight-line segment can be prolonged indefinitely.</a:t>
                      </a:r>
                      <a:endParaRPr lang="el-GR" sz="2000" kern="100" dirty="0">
                        <a:effectLst/>
                        <a:latin typeface="Calibri" panose="020F0502020204030204" pitchFamily="34" charset="0"/>
                        <a:ea typeface="Calibri" panose="020F0502020204030204" pitchFamily="34" charset="0"/>
                        <a:cs typeface="Arial" panose="020B0604020202020204" pitchFamily="34" charset="0"/>
                      </a:endParaRPr>
                    </a:p>
                  </a:txBody>
                  <a:tcPr marL="46139" marR="46139" marT="46139" marB="46139" anchor="ctr"/>
                </a:tc>
                <a:extLst>
                  <a:ext uri="{0D108BD9-81ED-4DB2-BD59-A6C34878D82A}">
                    <a16:rowId xmlns:a16="http://schemas.microsoft.com/office/drawing/2014/main" val="1508305260"/>
                  </a:ext>
                </a:extLst>
              </a:tr>
              <a:tr h="705300">
                <a:tc>
                  <a:txBody>
                    <a:bodyPr/>
                    <a:lstStyle/>
                    <a:p>
                      <a:pPr algn="just">
                        <a:lnSpc>
                          <a:spcPct val="107000"/>
                        </a:lnSpc>
                        <a:spcAft>
                          <a:spcPts val="800"/>
                        </a:spcAft>
                      </a:pPr>
                      <a:r>
                        <a:rPr lang="el-GR" sz="1800" kern="0" dirty="0">
                          <a:effectLst/>
                        </a:rPr>
                        <a:t>3</a:t>
                      </a:r>
                      <a:endParaRPr lang="el-GR" sz="1800" kern="100" dirty="0">
                        <a:effectLst/>
                        <a:latin typeface="Calibri" panose="020F0502020204030204" pitchFamily="34" charset="0"/>
                        <a:ea typeface="Calibri" panose="020F0502020204030204" pitchFamily="34" charset="0"/>
                        <a:cs typeface="Arial" panose="020B0604020202020204" pitchFamily="34" charset="0"/>
                      </a:endParaRPr>
                    </a:p>
                  </a:txBody>
                  <a:tcPr marL="46139" marR="46139" marT="46139" marB="46139" anchor="ctr"/>
                </a:tc>
                <a:tc>
                  <a:txBody>
                    <a:bodyPr/>
                    <a:lstStyle/>
                    <a:p>
                      <a:pPr algn="just">
                        <a:lnSpc>
                          <a:spcPct val="107000"/>
                        </a:lnSpc>
                        <a:spcAft>
                          <a:spcPts val="800"/>
                        </a:spcAft>
                      </a:pPr>
                      <a:r>
                        <a:rPr lang="en-US" sz="2000" kern="0" dirty="0">
                          <a:effectLst/>
                        </a:rPr>
                        <a:t>A circle can be constructed when a point for its center and a distance for its radius are given.</a:t>
                      </a:r>
                      <a:endParaRPr lang="el-GR" sz="2000" kern="100" dirty="0">
                        <a:effectLst/>
                        <a:latin typeface="Calibri" panose="020F0502020204030204" pitchFamily="34" charset="0"/>
                        <a:ea typeface="Calibri" panose="020F0502020204030204" pitchFamily="34" charset="0"/>
                        <a:cs typeface="Arial" panose="020B0604020202020204" pitchFamily="34" charset="0"/>
                      </a:endParaRPr>
                    </a:p>
                  </a:txBody>
                  <a:tcPr marL="46139" marR="46139" marT="46139" marB="46139" anchor="ctr"/>
                </a:tc>
                <a:extLst>
                  <a:ext uri="{0D108BD9-81ED-4DB2-BD59-A6C34878D82A}">
                    <a16:rowId xmlns:a16="http://schemas.microsoft.com/office/drawing/2014/main" val="135402973"/>
                  </a:ext>
                </a:extLst>
              </a:tr>
              <a:tr h="386858">
                <a:tc>
                  <a:txBody>
                    <a:bodyPr/>
                    <a:lstStyle/>
                    <a:p>
                      <a:pPr algn="just">
                        <a:lnSpc>
                          <a:spcPct val="107000"/>
                        </a:lnSpc>
                        <a:spcAft>
                          <a:spcPts val="800"/>
                        </a:spcAft>
                      </a:pPr>
                      <a:r>
                        <a:rPr lang="el-GR" sz="1800" kern="0" dirty="0">
                          <a:effectLst/>
                        </a:rPr>
                        <a:t>4</a:t>
                      </a:r>
                      <a:endParaRPr lang="el-GR" sz="1800" kern="100" dirty="0">
                        <a:effectLst/>
                        <a:latin typeface="Calibri" panose="020F0502020204030204" pitchFamily="34" charset="0"/>
                        <a:ea typeface="Calibri" panose="020F0502020204030204" pitchFamily="34" charset="0"/>
                        <a:cs typeface="Arial" panose="020B0604020202020204" pitchFamily="34" charset="0"/>
                      </a:endParaRPr>
                    </a:p>
                  </a:txBody>
                  <a:tcPr marL="46139" marR="46139" marT="46139" marB="46139" anchor="ctr"/>
                </a:tc>
                <a:tc>
                  <a:txBody>
                    <a:bodyPr/>
                    <a:lstStyle/>
                    <a:p>
                      <a:pPr algn="just">
                        <a:lnSpc>
                          <a:spcPct val="107000"/>
                        </a:lnSpc>
                        <a:spcAft>
                          <a:spcPts val="800"/>
                        </a:spcAft>
                      </a:pPr>
                      <a:r>
                        <a:rPr lang="en-US" sz="2000" kern="0" dirty="0">
                          <a:effectLst/>
                        </a:rPr>
                        <a:t>All right angles are equal.</a:t>
                      </a:r>
                      <a:endParaRPr lang="el-GR" sz="2000" kern="100" dirty="0">
                        <a:effectLst/>
                        <a:latin typeface="Calibri" panose="020F0502020204030204" pitchFamily="34" charset="0"/>
                        <a:ea typeface="Calibri" panose="020F0502020204030204" pitchFamily="34" charset="0"/>
                        <a:cs typeface="Arial" panose="020B0604020202020204" pitchFamily="34" charset="0"/>
                      </a:endParaRPr>
                    </a:p>
                  </a:txBody>
                  <a:tcPr marL="46139" marR="46139" marT="46139" marB="46139" anchor="ctr"/>
                </a:tc>
                <a:extLst>
                  <a:ext uri="{0D108BD9-81ED-4DB2-BD59-A6C34878D82A}">
                    <a16:rowId xmlns:a16="http://schemas.microsoft.com/office/drawing/2014/main" val="1088545710"/>
                  </a:ext>
                </a:extLst>
              </a:tr>
              <a:tr h="1289257">
                <a:tc>
                  <a:txBody>
                    <a:bodyPr/>
                    <a:lstStyle/>
                    <a:p>
                      <a:pPr algn="just">
                        <a:lnSpc>
                          <a:spcPct val="107000"/>
                        </a:lnSpc>
                        <a:spcAft>
                          <a:spcPts val="800"/>
                        </a:spcAft>
                      </a:pPr>
                      <a:r>
                        <a:rPr lang="el-GR" sz="1800" kern="0" dirty="0">
                          <a:effectLst/>
                        </a:rPr>
                        <a:t>5</a:t>
                      </a:r>
                      <a:endParaRPr lang="el-GR" sz="1800" kern="100" dirty="0">
                        <a:effectLst/>
                        <a:latin typeface="Calibri" panose="020F0502020204030204" pitchFamily="34" charset="0"/>
                        <a:ea typeface="Calibri" panose="020F0502020204030204" pitchFamily="34" charset="0"/>
                        <a:cs typeface="Arial" panose="020B0604020202020204" pitchFamily="34" charset="0"/>
                      </a:endParaRPr>
                    </a:p>
                  </a:txBody>
                  <a:tcPr marL="46139" marR="46139" marT="46139" marB="46139" anchor="ctr"/>
                </a:tc>
                <a:tc>
                  <a:txBody>
                    <a:bodyPr/>
                    <a:lstStyle/>
                    <a:p>
                      <a:pPr algn="just">
                        <a:lnSpc>
                          <a:spcPct val="107000"/>
                        </a:lnSpc>
                        <a:spcAft>
                          <a:spcPts val="800"/>
                        </a:spcAft>
                      </a:pPr>
                      <a:r>
                        <a:rPr lang="en-US" sz="2000" kern="0" dirty="0">
                          <a:effectLst/>
                        </a:rPr>
                        <a:t>If a straight line falling on two straight lines makes the interior angles on the same side less than two right angles, the two straight lines, if produced indefinitely, meet on that side on which the angles are less than the two right angles.</a:t>
                      </a:r>
                      <a:endParaRPr lang="el-GR" sz="2000" kern="100" dirty="0">
                        <a:effectLst/>
                        <a:latin typeface="Calibri" panose="020F0502020204030204" pitchFamily="34" charset="0"/>
                        <a:ea typeface="Calibri" panose="020F0502020204030204" pitchFamily="34" charset="0"/>
                        <a:cs typeface="Arial" panose="020B0604020202020204" pitchFamily="34" charset="0"/>
                      </a:endParaRPr>
                    </a:p>
                  </a:txBody>
                  <a:tcPr marL="46139" marR="46139" marT="46139" marB="46139" anchor="ctr"/>
                </a:tc>
                <a:extLst>
                  <a:ext uri="{0D108BD9-81ED-4DB2-BD59-A6C34878D82A}">
                    <a16:rowId xmlns:a16="http://schemas.microsoft.com/office/drawing/2014/main" val="2846377557"/>
                  </a:ext>
                </a:extLst>
              </a:tr>
              <a:tr h="386858">
                <a:tc gridSpan="2">
                  <a:txBody>
                    <a:bodyPr/>
                    <a:lstStyle/>
                    <a:p>
                      <a:pPr algn="ctr">
                        <a:lnSpc>
                          <a:spcPct val="107000"/>
                        </a:lnSpc>
                        <a:spcAft>
                          <a:spcPts val="800"/>
                        </a:spcAft>
                      </a:pPr>
                      <a:r>
                        <a:rPr lang="el-GR" sz="2000" kern="0" dirty="0">
                          <a:effectLst/>
                        </a:rPr>
                        <a:t>Euclid’s </a:t>
                      </a:r>
                      <a:r>
                        <a:rPr lang="en-US" sz="2000" kern="0" dirty="0">
                          <a:effectLst/>
                        </a:rPr>
                        <a:t>c</a:t>
                      </a:r>
                      <a:r>
                        <a:rPr lang="el-GR" sz="2000" kern="0" dirty="0">
                          <a:effectLst/>
                        </a:rPr>
                        <a:t>ommon notions</a:t>
                      </a:r>
                      <a:endParaRPr lang="el-GR" sz="2000" kern="100" dirty="0">
                        <a:effectLst/>
                        <a:latin typeface="Calibri" panose="020F0502020204030204" pitchFamily="34" charset="0"/>
                        <a:ea typeface="Calibri" panose="020F0502020204030204" pitchFamily="34" charset="0"/>
                        <a:cs typeface="Arial" panose="020B0604020202020204" pitchFamily="34" charset="0"/>
                      </a:endParaRPr>
                    </a:p>
                  </a:txBody>
                  <a:tcPr marL="46139" marR="46139" marT="46139" marB="46139" anchor="ctr"/>
                </a:tc>
                <a:tc hMerge="1">
                  <a:txBody>
                    <a:bodyPr/>
                    <a:lstStyle/>
                    <a:p>
                      <a:endParaRPr lang="el-GR"/>
                    </a:p>
                  </a:txBody>
                  <a:tcPr/>
                </a:tc>
                <a:extLst>
                  <a:ext uri="{0D108BD9-81ED-4DB2-BD59-A6C34878D82A}">
                    <a16:rowId xmlns:a16="http://schemas.microsoft.com/office/drawing/2014/main" val="2840478825"/>
                  </a:ext>
                </a:extLst>
              </a:tr>
              <a:tr h="386858">
                <a:tc>
                  <a:txBody>
                    <a:bodyPr/>
                    <a:lstStyle/>
                    <a:p>
                      <a:pPr algn="just">
                        <a:lnSpc>
                          <a:spcPct val="107000"/>
                        </a:lnSpc>
                        <a:spcAft>
                          <a:spcPts val="800"/>
                        </a:spcAft>
                      </a:pPr>
                      <a:r>
                        <a:rPr lang="el-GR" sz="1800" kern="0" dirty="0">
                          <a:effectLst/>
                        </a:rPr>
                        <a:t>6</a:t>
                      </a:r>
                      <a:endParaRPr lang="el-GR" sz="1800" kern="100" dirty="0">
                        <a:effectLst/>
                        <a:latin typeface="Calibri" panose="020F0502020204030204" pitchFamily="34" charset="0"/>
                        <a:ea typeface="Calibri" panose="020F0502020204030204" pitchFamily="34" charset="0"/>
                        <a:cs typeface="Arial" panose="020B0604020202020204" pitchFamily="34" charset="0"/>
                      </a:endParaRPr>
                    </a:p>
                  </a:txBody>
                  <a:tcPr marL="46139" marR="46139" marT="46139" marB="46139" anchor="ctr"/>
                </a:tc>
                <a:tc>
                  <a:txBody>
                    <a:bodyPr/>
                    <a:lstStyle/>
                    <a:p>
                      <a:pPr algn="just">
                        <a:lnSpc>
                          <a:spcPct val="107000"/>
                        </a:lnSpc>
                        <a:spcAft>
                          <a:spcPts val="800"/>
                        </a:spcAft>
                      </a:pPr>
                      <a:r>
                        <a:rPr lang="en-US" sz="2000" kern="0" dirty="0">
                          <a:effectLst/>
                        </a:rPr>
                        <a:t>Things equal to the same thing are equal.</a:t>
                      </a:r>
                      <a:endParaRPr lang="el-GR" sz="2000" kern="100" dirty="0">
                        <a:effectLst/>
                        <a:latin typeface="Calibri" panose="020F0502020204030204" pitchFamily="34" charset="0"/>
                        <a:ea typeface="Calibri" panose="020F0502020204030204" pitchFamily="34" charset="0"/>
                        <a:cs typeface="Arial" panose="020B0604020202020204" pitchFamily="34" charset="0"/>
                      </a:endParaRPr>
                    </a:p>
                  </a:txBody>
                  <a:tcPr marL="46139" marR="46139" marT="46139" marB="46139" anchor="ctr"/>
                </a:tc>
                <a:extLst>
                  <a:ext uri="{0D108BD9-81ED-4DB2-BD59-A6C34878D82A}">
                    <a16:rowId xmlns:a16="http://schemas.microsoft.com/office/drawing/2014/main" val="3429095451"/>
                  </a:ext>
                </a:extLst>
              </a:tr>
              <a:tr h="510646">
                <a:tc>
                  <a:txBody>
                    <a:bodyPr/>
                    <a:lstStyle/>
                    <a:p>
                      <a:pPr algn="just">
                        <a:lnSpc>
                          <a:spcPct val="107000"/>
                        </a:lnSpc>
                        <a:spcAft>
                          <a:spcPts val="800"/>
                        </a:spcAft>
                      </a:pPr>
                      <a:r>
                        <a:rPr lang="el-GR" sz="1800" kern="0" dirty="0">
                          <a:effectLst/>
                        </a:rPr>
                        <a:t>7</a:t>
                      </a:r>
                      <a:endParaRPr lang="el-GR" sz="1800" kern="100" dirty="0">
                        <a:effectLst/>
                        <a:latin typeface="Calibri" panose="020F0502020204030204" pitchFamily="34" charset="0"/>
                        <a:ea typeface="Calibri" panose="020F0502020204030204" pitchFamily="34" charset="0"/>
                        <a:cs typeface="Arial" panose="020B0604020202020204" pitchFamily="34" charset="0"/>
                      </a:endParaRPr>
                    </a:p>
                  </a:txBody>
                  <a:tcPr marL="46139" marR="46139" marT="46139" marB="46139" anchor="ctr"/>
                </a:tc>
                <a:tc>
                  <a:txBody>
                    <a:bodyPr/>
                    <a:lstStyle/>
                    <a:p>
                      <a:pPr algn="just">
                        <a:lnSpc>
                          <a:spcPct val="107000"/>
                        </a:lnSpc>
                        <a:spcAft>
                          <a:spcPts val="800"/>
                        </a:spcAft>
                      </a:pPr>
                      <a:r>
                        <a:rPr lang="en-US" sz="2000" kern="0" dirty="0">
                          <a:effectLst/>
                        </a:rPr>
                        <a:t>If equals are added to equals, the wholes are equal.</a:t>
                      </a:r>
                      <a:endParaRPr lang="el-GR" sz="2000" kern="100" dirty="0">
                        <a:effectLst/>
                        <a:latin typeface="Calibri" panose="020F0502020204030204" pitchFamily="34" charset="0"/>
                        <a:ea typeface="Calibri" panose="020F0502020204030204" pitchFamily="34" charset="0"/>
                        <a:cs typeface="Arial" panose="020B0604020202020204" pitchFamily="34" charset="0"/>
                      </a:endParaRPr>
                    </a:p>
                  </a:txBody>
                  <a:tcPr marL="46139" marR="46139" marT="46139" marB="46139" anchor="ctr"/>
                </a:tc>
                <a:extLst>
                  <a:ext uri="{0D108BD9-81ED-4DB2-BD59-A6C34878D82A}">
                    <a16:rowId xmlns:a16="http://schemas.microsoft.com/office/drawing/2014/main" val="1240025469"/>
                  </a:ext>
                </a:extLst>
              </a:tr>
              <a:tr h="510646">
                <a:tc>
                  <a:txBody>
                    <a:bodyPr/>
                    <a:lstStyle/>
                    <a:p>
                      <a:pPr algn="just">
                        <a:lnSpc>
                          <a:spcPct val="107000"/>
                        </a:lnSpc>
                        <a:spcAft>
                          <a:spcPts val="800"/>
                        </a:spcAft>
                      </a:pPr>
                      <a:r>
                        <a:rPr lang="el-GR" sz="1800" kern="0" dirty="0">
                          <a:effectLst/>
                        </a:rPr>
                        <a:t>8</a:t>
                      </a:r>
                      <a:endParaRPr lang="el-GR" sz="1800" kern="100" dirty="0">
                        <a:effectLst/>
                        <a:latin typeface="Calibri" panose="020F0502020204030204" pitchFamily="34" charset="0"/>
                        <a:ea typeface="Calibri" panose="020F0502020204030204" pitchFamily="34" charset="0"/>
                        <a:cs typeface="Arial" panose="020B0604020202020204" pitchFamily="34" charset="0"/>
                      </a:endParaRPr>
                    </a:p>
                  </a:txBody>
                  <a:tcPr marL="46139" marR="46139" marT="46139" marB="46139" anchor="ctr"/>
                </a:tc>
                <a:tc>
                  <a:txBody>
                    <a:bodyPr/>
                    <a:lstStyle/>
                    <a:p>
                      <a:pPr algn="just">
                        <a:lnSpc>
                          <a:spcPct val="107000"/>
                        </a:lnSpc>
                        <a:spcAft>
                          <a:spcPts val="800"/>
                        </a:spcAft>
                      </a:pPr>
                      <a:r>
                        <a:rPr lang="en-US" sz="2000" kern="0" dirty="0">
                          <a:effectLst/>
                        </a:rPr>
                        <a:t>If equals are subtracted from equals, the remainders are equal.</a:t>
                      </a:r>
                      <a:endParaRPr lang="el-GR" sz="2000" kern="100" dirty="0">
                        <a:effectLst/>
                        <a:latin typeface="Calibri" panose="020F0502020204030204" pitchFamily="34" charset="0"/>
                        <a:ea typeface="Calibri" panose="020F0502020204030204" pitchFamily="34" charset="0"/>
                        <a:cs typeface="Arial" panose="020B0604020202020204" pitchFamily="34" charset="0"/>
                      </a:endParaRPr>
                    </a:p>
                  </a:txBody>
                  <a:tcPr marL="46139" marR="46139" marT="46139" marB="46139" anchor="ctr"/>
                </a:tc>
                <a:extLst>
                  <a:ext uri="{0D108BD9-81ED-4DB2-BD59-A6C34878D82A}">
                    <a16:rowId xmlns:a16="http://schemas.microsoft.com/office/drawing/2014/main" val="2030002375"/>
                  </a:ext>
                </a:extLst>
              </a:tr>
              <a:tr h="510646">
                <a:tc>
                  <a:txBody>
                    <a:bodyPr/>
                    <a:lstStyle/>
                    <a:p>
                      <a:pPr algn="just">
                        <a:lnSpc>
                          <a:spcPct val="107000"/>
                        </a:lnSpc>
                        <a:spcAft>
                          <a:spcPts val="800"/>
                        </a:spcAft>
                      </a:pPr>
                      <a:r>
                        <a:rPr lang="el-GR" sz="1800" kern="0" dirty="0">
                          <a:effectLst/>
                        </a:rPr>
                        <a:t>9</a:t>
                      </a:r>
                      <a:endParaRPr lang="el-GR" sz="1800" kern="100" dirty="0">
                        <a:effectLst/>
                        <a:latin typeface="Calibri" panose="020F0502020204030204" pitchFamily="34" charset="0"/>
                        <a:ea typeface="Calibri" panose="020F0502020204030204" pitchFamily="34" charset="0"/>
                        <a:cs typeface="Arial" panose="020B0604020202020204" pitchFamily="34" charset="0"/>
                      </a:endParaRPr>
                    </a:p>
                  </a:txBody>
                  <a:tcPr marL="46139" marR="46139" marT="46139" marB="46139" anchor="ctr"/>
                </a:tc>
                <a:tc>
                  <a:txBody>
                    <a:bodyPr/>
                    <a:lstStyle/>
                    <a:p>
                      <a:pPr algn="just">
                        <a:lnSpc>
                          <a:spcPct val="107000"/>
                        </a:lnSpc>
                        <a:spcAft>
                          <a:spcPts val="800"/>
                        </a:spcAft>
                      </a:pPr>
                      <a:r>
                        <a:rPr lang="en-US" sz="2000" kern="0" dirty="0">
                          <a:effectLst/>
                        </a:rPr>
                        <a:t>Things that coincide with one another are equal.</a:t>
                      </a:r>
                      <a:endParaRPr lang="el-GR" sz="2000" kern="100" dirty="0">
                        <a:effectLst/>
                        <a:latin typeface="Calibri" panose="020F0502020204030204" pitchFamily="34" charset="0"/>
                        <a:ea typeface="Calibri" panose="020F0502020204030204" pitchFamily="34" charset="0"/>
                        <a:cs typeface="Arial" panose="020B0604020202020204" pitchFamily="34" charset="0"/>
                      </a:endParaRPr>
                    </a:p>
                  </a:txBody>
                  <a:tcPr marL="46139" marR="46139" marT="46139" marB="46139" anchor="ctr"/>
                </a:tc>
                <a:extLst>
                  <a:ext uri="{0D108BD9-81ED-4DB2-BD59-A6C34878D82A}">
                    <a16:rowId xmlns:a16="http://schemas.microsoft.com/office/drawing/2014/main" val="4192377056"/>
                  </a:ext>
                </a:extLst>
              </a:tr>
              <a:tr h="386858">
                <a:tc>
                  <a:txBody>
                    <a:bodyPr/>
                    <a:lstStyle/>
                    <a:p>
                      <a:pPr algn="just">
                        <a:lnSpc>
                          <a:spcPct val="107000"/>
                        </a:lnSpc>
                        <a:spcAft>
                          <a:spcPts val="800"/>
                        </a:spcAft>
                      </a:pPr>
                      <a:r>
                        <a:rPr lang="el-GR" sz="1800" kern="0" dirty="0">
                          <a:effectLst/>
                        </a:rPr>
                        <a:t>10</a:t>
                      </a:r>
                      <a:endParaRPr lang="el-GR" sz="1800" kern="100" dirty="0">
                        <a:effectLst/>
                        <a:latin typeface="Calibri" panose="020F0502020204030204" pitchFamily="34" charset="0"/>
                        <a:ea typeface="Calibri" panose="020F0502020204030204" pitchFamily="34" charset="0"/>
                        <a:cs typeface="Arial" panose="020B0604020202020204" pitchFamily="34" charset="0"/>
                      </a:endParaRPr>
                    </a:p>
                  </a:txBody>
                  <a:tcPr marL="46139" marR="46139" marT="46139" marB="46139" anchor="ctr"/>
                </a:tc>
                <a:tc>
                  <a:txBody>
                    <a:bodyPr/>
                    <a:lstStyle/>
                    <a:p>
                      <a:pPr algn="just">
                        <a:lnSpc>
                          <a:spcPct val="107000"/>
                        </a:lnSpc>
                        <a:spcAft>
                          <a:spcPts val="800"/>
                        </a:spcAft>
                      </a:pPr>
                      <a:r>
                        <a:rPr lang="en-US" sz="2000" kern="0" dirty="0">
                          <a:effectLst/>
                        </a:rPr>
                        <a:t>The whole is greater than a part.</a:t>
                      </a:r>
                      <a:endParaRPr lang="el-GR" sz="2000" kern="100" dirty="0">
                        <a:effectLst/>
                        <a:latin typeface="Calibri" panose="020F0502020204030204" pitchFamily="34" charset="0"/>
                        <a:ea typeface="Calibri" panose="020F0502020204030204" pitchFamily="34" charset="0"/>
                        <a:cs typeface="Arial" panose="020B0604020202020204" pitchFamily="34" charset="0"/>
                      </a:endParaRPr>
                    </a:p>
                  </a:txBody>
                  <a:tcPr marL="46139" marR="46139" marT="46139" marB="46139" anchor="ctr"/>
                </a:tc>
                <a:extLst>
                  <a:ext uri="{0D108BD9-81ED-4DB2-BD59-A6C34878D82A}">
                    <a16:rowId xmlns:a16="http://schemas.microsoft.com/office/drawing/2014/main" val="785715567"/>
                  </a:ext>
                </a:extLst>
              </a:tr>
            </a:tbl>
          </a:graphicData>
        </a:graphic>
      </p:graphicFrame>
    </p:spTree>
    <p:extLst>
      <p:ext uri="{BB962C8B-B14F-4D97-AF65-F5344CB8AC3E}">
        <p14:creationId xmlns:p14="http://schemas.microsoft.com/office/powerpoint/2010/main" val="40593181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Εικόνα 3">
            <a:extLst>
              <a:ext uri="{FF2B5EF4-FFF2-40B4-BE49-F238E27FC236}">
                <a16:creationId xmlns:a16="http://schemas.microsoft.com/office/drawing/2014/main" id="{E816A642-2A25-DAA8-E391-796BA8325671}"/>
              </a:ext>
            </a:extLst>
          </p:cNvPr>
          <p:cNvPicPr>
            <a:picLocks noChangeAspect="1"/>
          </p:cNvPicPr>
          <p:nvPr/>
        </p:nvPicPr>
        <p:blipFill>
          <a:blip r:embed="rId2"/>
          <a:stretch>
            <a:fillRect/>
          </a:stretch>
        </p:blipFill>
        <p:spPr>
          <a:xfrm>
            <a:off x="1205643" y="2140131"/>
            <a:ext cx="9780713" cy="4365172"/>
          </a:xfrm>
          <a:prstGeom prst="rect">
            <a:avLst/>
          </a:prstGeom>
        </p:spPr>
      </p:pic>
      <p:pic>
        <p:nvPicPr>
          <p:cNvPr id="6" name="Εικόνα 5">
            <a:extLst>
              <a:ext uri="{FF2B5EF4-FFF2-40B4-BE49-F238E27FC236}">
                <a16:creationId xmlns:a16="http://schemas.microsoft.com/office/drawing/2014/main" id="{308ADCE4-77F4-238E-A180-14FFA9601C7B}"/>
              </a:ext>
            </a:extLst>
          </p:cNvPr>
          <p:cNvPicPr>
            <a:picLocks noChangeAspect="1"/>
          </p:cNvPicPr>
          <p:nvPr/>
        </p:nvPicPr>
        <p:blipFill>
          <a:blip r:embed="rId3">
            <a:extLst>
              <a:ext uri="{BEBA8EAE-BF5A-486C-A8C5-ECC9F3942E4B}">
                <a14:imgProps xmlns:a14="http://schemas.microsoft.com/office/drawing/2010/main">
                  <a14:imgLayer r:embed="rId4">
                    <a14:imgEffect>
                      <a14:brightnessContrast bright="-20000" contrast="40000"/>
                    </a14:imgEffect>
                  </a14:imgLayer>
                </a14:imgProps>
              </a:ext>
            </a:extLst>
          </a:blip>
          <a:stretch>
            <a:fillRect/>
          </a:stretch>
        </p:blipFill>
        <p:spPr>
          <a:xfrm>
            <a:off x="2116184" y="333033"/>
            <a:ext cx="7868670" cy="1701037"/>
          </a:xfrm>
          <a:prstGeom prst="rect">
            <a:avLst/>
          </a:prstGeom>
        </p:spPr>
      </p:pic>
    </p:spTree>
    <p:extLst>
      <p:ext uri="{BB962C8B-B14F-4D97-AF65-F5344CB8AC3E}">
        <p14:creationId xmlns:p14="http://schemas.microsoft.com/office/powerpoint/2010/main" val="16658728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Εικόνα 2">
            <a:extLst>
              <a:ext uri="{FF2B5EF4-FFF2-40B4-BE49-F238E27FC236}">
                <a16:creationId xmlns:a16="http://schemas.microsoft.com/office/drawing/2014/main" id="{B2C884A0-F7EB-2CDC-22B5-455BBC3C50B9}"/>
              </a:ext>
            </a:extLst>
          </p:cNvPr>
          <p:cNvPicPr>
            <a:picLocks noChangeAspect="1"/>
          </p:cNvPicPr>
          <p:nvPr/>
        </p:nvPicPr>
        <p:blipFill rotWithShape="1">
          <a:blip r:embed="rId2"/>
          <a:srcRect l="16255" t="28345" r="17708" b="9370"/>
          <a:stretch/>
        </p:blipFill>
        <p:spPr>
          <a:xfrm>
            <a:off x="2534194" y="2116182"/>
            <a:ext cx="7123612" cy="4267200"/>
          </a:xfrm>
          <a:prstGeom prst="rect">
            <a:avLst/>
          </a:prstGeom>
        </p:spPr>
      </p:pic>
      <p:pic>
        <p:nvPicPr>
          <p:cNvPr id="4" name="Εικόνα 3">
            <a:extLst>
              <a:ext uri="{FF2B5EF4-FFF2-40B4-BE49-F238E27FC236}">
                <a16:creationId xmlns:a16="http://schemas.microsoft.com/office/drawing/2014/main" id="{6FF55F4F-6C00-88BA-245F-BFBF60C59978}"/>
              </a:ext>
            </a:extLst>
          </p:cNvPr>
          <p:cNvPicPr>
            <a:picLocks noChangeAspect="1"/>
          </p:cNvPicPr>
          <p:nvPr/>
        </p:nvPicPr>
        <p:blipFill>
          <a:blip r:embed="rId3"/>
          <a:stretch>
            <a:fillRect/>
          </a:stretch>
        </p:blipFill>
        <p:spPr>
          <a:xfrm>
            <a:off x="1375877" y="376509"/>
            <a:ext cx="9440246" cy="1391331"/>
          </a:xfrm>
          <a:prstGeom prst="rect">
            <a:avLst/>
          </a:prstGeom>
        </p:spPr>
      </p:pic>
    </p:spTree>
    <p:extLst>
      <p:ext uri="{BB962C8B-B14F-4D97-AF65-F5344CB8AC3E}">
        <p14:creationId xmlns:p14="http://schemas.microsoft.com/office/powerpoint/2010/main" val="3748535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Εικόνα 2">
            <a:extLst>
              <a:ext uri="{FF2B5EF4-FFF2-40B4-BE49-F238E27FC236}">
                <a16:creationId xmlns:a16="http://schemas.microsoft.com/office/drawing/2014/main" id="{BA47D8BC-377A-6A69-D7B9-6D6801E04C39}"/>
              </a:ext>
            </a:extLst>
          </p:cNvPr>
          <p:cNvPicPr>
            <a:picLocks noChangeAspect="1"/>
          </p:cNvPicPr>
          <p:nvPr/>
        </p:nvPicPr>
        <p:blipFill>
          <a:blip r:embed="rId2"/>
          <a:stretch>
            <a:fillRect/>
          </a:stretch>
        </p:blipFill>
        <p:spPr>
          <a:xfrm>
            <a:off x="657700" y="84630"/>
            <a:ext cx="10876599" cy="6688739"/>
          </a:xfrm>
          <a:prstGeom prst="rect">
            <a:avLst/>
          </a:prstGeom>
        </p:spPr>
      </p:pic>
    </p:spTree>
    <p:extLst>
      <p:ext uri="{BB962C8B-B14F-4D97-AF65-F5344CB8AC3E}">
        <p14:creationId xmlns:p14="http://schemas.microsoft.com/office/powerpoint/2010/main" val="20710598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Εικόνα 2">
            <a:extLst>
              <a:ext uri="{FF2B5EF4-FFF2-40B4-BE49-F238E27FC236}">
                <a16:creationId xmlns:a16="http://schemas.microsoft.com/office/drawing/2014/main" id="{8CDA45BF-5002-7066-E91D-C9958082A541}"/>
              </a:ext>
            </a:extLst>
          </p:cNvPr>
          <p:cNvPicPr>
            <a:picLocks noChangeAspect="1"/>
          </p:cNvPicPr>
          <p:nvPr/>
        </p:nvPicPr>
        <p:blipFill>
          <a:blip r:embed="rId2"/>
          <a:stretch>
            <a:fillRect/>
          </a:stretch>
        </p:blipFill>
        <p:spPr>
          <a:xfrm>
            <a:off x="375920" y="97906"/>
            <a:ext cx="11440160" cy="6760094"/>
          </a:xfrm>
          <a:prstGeom prst="rect">
            <a:avLst/>
          </a:prstGeom>
        </p:spPr>
      </p:pic>
    </p:spTree>
    <p:extLst>
      <p:ext uri="{BB962C8B-B14F-4D97-AF65-F5344CB8AC3E}">
        <p14:creationId xmlns:p14="http://schemas.microsoft.com/office/powerpoint/2010/main" val="9763943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Εικόνα 3">
            <a:extLst>
              <a:ext uri="{FF2B5EF4-FFF2-40B4-BE49-F238E27FC236}">
                <a16:creationId xmlns:a16="http://schemas.microsoft.com/office/drawing/2014/main" id="{ABFC0939-2DF8-6C8B-4525-C20411F88B1B}"/>
              </a:ext>
            </a:extLst>
          </p:cNvPr>
          <p:cNvPicPr>
            <a:picLocks noChangeAspect="1"/>
          </p:cNvPicPr>
          <p:nvPr/>
        </p:nvPicPr>
        <p:blipFill>
          <a:blip r:embed="rId2"/>
          <a:stretch>
            <a:fillRect/>
          </a:stretch>
        </p:blipFill>
        <p:spPr>
          <a:xfrm>
            <a:off x="1057299" y="576206"/>
            <a:ext cx="10077401" cy="5705587"/>
          </a:xfrm>
          <a:prstGeom prst="rect">
            <a:avLst/>
          </a:prstGeom>
        </p:spPr>
      </p:pic>
    </p:spTree>
    <p:extLst>
      <p:ext uri="{BB962C8B-B14F-4D97-AF65-F5344CB8AC3E}">
        <p14:creationId xmlns:p14="http://schemas.microsoft.com/office/powerpoint/2010/main" val="23122420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Εικόνα 2">
            <a:extLst>
              <a:ext uri="{FF2B5EF4-FFF2-40B4-BE49-F238E27FC236}">
                <a16:creationId xmlns:a16="http://schemas.microsoft.com/office/drawing/2014/main" id="{78DB9827-B4C9-CE51-E509-949E852DFAAE}"/>
              </a:ext>
            </a:extLst>
          </p:cNvPr>
          <p:cNvPicPr>
            <a:picLocks noChangeAspect="1"/>
          </p:cNvPicPr>
          <p:nvPr/>
        </p:nvPicPr>
        <p:blipFill>
          <a:blip r:embed="rId2"/>
          <a:stretch>
            <a:fillRect/>
          </a:stretch>
        </p:blipFill>
        <p:spPr>
          <a:xfrm>
            <a:off x="115887" y="113218"/>
            <a:ext cx="9800273" cy="6631563"/>
          </a:xfrm>
          <a:prstGeom prst="rect">
            <a:avLst/>
          </a:prstGeom>
        </p:spPr>
      </p:pic>
      <p:sp>
        <p:nvSpPr>
          <p:cNvPr id="2" name="TextBox 1">
            <a:extLst>
              <a:ext uri="{FF2B5EF4-FFF2-40B4-BE49-F238E27FC236}">
                <a16:creationId xmlns:a16="http://schemas.microsoft.com/office/drawing/2014/main" id="{8E303C73-F00A-EFB7-7F9B-3AAAE7A584A4}"/>
              </a:ext>
            </a:extLst>
          </p:cNvPr>
          <p:cNvSpPr txBox="1"/>
          <p:nvPr/>
        </p:nvSpPr>
        <p:spPr>
          <a:xfrm>
            <a:off x="6096000" y="321490"/>
            <a:ext cx="3567580" cy="1200329"/>
          </a:xfrm>
          <a:prstGeom prst="rect">
            <a:avLst/>
          </a:prstGeom>
          <a:noFill/>
          <a:ln w="38100">
            <a:solidFill>
              <a:srgbClr val="FF0000"/>
            </a:solidFill>
          </a:ln>
        </p:spPr>
        <p:txBody>
          <a:bodyPr wrap="none" rtlCol="0">
            <a:spAutoFit/>
          </a:bodyPr>
          <a:lstStyle/>
          <a:p>
            <a:r>
              <a:rPr lang="en-US" sz="2400" b="1" i="1" dirty="0">
                <a:solidFill>
                  <a:srgbClr val="FF0000"/>
                </a:solidFill>
              </a:rPr>
              <a:t>We can compare triangles </a:t>
            </a:r>
          </a:p>
          <a:p>
            <a:r>
              <a:rPr lang="en-US" sz="2400" b="1" i="1" dirty="0">
                <a:solidFill>
                  <a:srgbClr val="FF0000"/>
                </a:solidFill>
              </a:rPr>
              <a:t>and prove the properties </a:t>
            </a:r>
          </a:p>
          <a:p>
            <a:r>
              <a:rPr lang="en-US" sz="2400" b="1" i="1" dirty="0">
                <a:solidFill>
                  <a:srgbClr val="FF0000"/>
                </a:solidFill>
              </a:rPr>
              <a:t>using the equality…</a:t>
            </a:r>
            <a:endParaRPr lang="el-GR" sz="2400" b="1" i="1" dirty="0">
              <a:solidFill>
                <a:srgbClr val="FF0000"/>
              </a:solidFill>
            </a:endParaRPr>
          </a:p>
        </p:txBody>
      </p:sp>
    </p:spTree>
    <p:extLst>
      <p:ext uri="{BB962C8B-B14F-4D97-AF65-F5344CB8AC3E}">
        <p14:creationId xmlns:p14="http://schemas.microsoft.com/office/powerpoint/2010/main" val="2441835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Εικόνα 2">
            <a:extLst>
              <a:ext uri="{FF2B5EF4-FFF2-40B4-BE49-F238E27FC236}">
                <a16:creationId xmlns:a16="http://schemas.microsoft.com/office/drawing/2014/main" id="{09838B77-8038-8523-3678-623E8B97D5E2}"/>
              </a:ext>
            </a:extLst>
          </p:cNvPr>
          <p:cNvPicPr>
            <a:picLocks noChangeAspect="1"/>
          </p:cNvPicPr>
          <p:nvPr/>
        </p:nvPicPr>
        <p:blipFill rotWithShape="1">
          <a:blip r:embed="rId2"/>
          <a:srcRect t="19810" r="48488" b="51187"/>
          <a:stretch/>
        </p:blipFill>
        <p:spPr>
          <a:xfrm>
            <a:off x="3865304" y="2747716"/>
            <a:ext cx="3865304" cy="2683265"/>
          </a:xfrm>
          <a:prstGeom prst="rect">
            <a:avLst/>
          </a:prstGeom>
        </p:spPr>
      </p:pic>
      <p:pic>
        <p:nvPicPr>
          <p:cNvPr id="5" name="Εικόνα 4">
            <a:extLst>
              <a:ext uri="{FF2B5EF4-FFF2-40B4-BE49-F238E27FC236}">
                <a16:creationId xmlns:a16="http://schemas.microsoft.com/office/drawing/2014/main" id="{19D40E51-7EE9-FDB5-39E1-808A13BB6463}"/>
              </a:ext>
            </a:extLst>
          </p:cNvPr>
          <p:cNvPicPr>
            <a:picLocks noChangeAspect="1"/>
          </p:cNvPicPr>
          <p:nvPr/>
        </p:nvPicPr>
        <p:blipFill rotWithShape="1">
          <a:blip r:embed="rId2"/>
          <a:srcRect b="79270"/>
          <a:stretch/>
        </p:blipFill>
        <p:spPr>
          <a:xfrm>
            <a:off x="373901" y="4188"/>
            <a:ext cx="11444197" cy="2925007"/>
          </a:xfrm>
          <a:prstGeom prst="rect">
            <a:avLst/>
          </a:prstGeom>
        </p:spPr>
      </p:pic>
      <p:pic>
        <p:nvPicPr>
          <p:cNvPr id="4" name="Εικόνα 3">
            <a:extLst>
              <a:ext uri="{FF2B5EF4-FFF2-40B4-BE49-F238E27FC236}">
                <a16:creationId xmlns:a16="http://schemas.microsoft.com/office/drawing/2014/main" id="{01864C1B-6FA5-A0AB-EB90-FFDABD5C1ED5}"/>
              </a:ext>
            </a:extLst>
          </p:cNvPr>
          <p:cNvPicPr>
            <a:picLocks noChangeAspect="1"/>
          </p:cNvPicPr>
          <p:nvPr/>
        </p:nvPicPr>
        <p:blipFill rotWithShape="1">
          <a:blip r:embed="rId2"/>
          <a:srcRect l="3679" t="78628" r="44808"/>
          <a:stretch/>
        </p:blipFill>
        <p:spPr>
          <a:xfrm>
            <a:off x="8222775" y="3429000"/>
            <a:ext cx="3595323" cy="1839160"/>
          </a:xfrm>
          <a:prstGeom prst="rect">
            <a:avLst/>
          </a:prstGeom>
        </p:spPr>
      </p:pic>
      <p:pic>
        <p:nvPicPr>
          <p:cNvPr id="6" name="Εικόνα 5">
            <a:extLst>
              <a:ext uri="{FF2B5EF4-FFF2-40B4-BE49-F238E27FC236}">
                <a16:creationId xmlns:a16="http://schemas.microsoft.com/office/drawing/2014/main" id="{B32AEAA9-273B-C142-3CAE-60EB4DD320BC}"/>
              </a:ext>
            </a:extLst>
          </p:cNvPr>
          <p:cNvPicPr>
            <a:picLocks noChangeAspect="1"/>
          </p:cNvPicPr>
          <p:nvPr/>
        </p:nvPicPr>
        <p:blipFill rotWithShape="1">
          <a:blip r:embed="rId2"/>
          <a:srcRect t="51633" r="48488" b="26506"/>
          <a:stretch/>
        </p:blipFill>
        <p:spPr>
          <a:xfrm>
            <a:off x="0" y="3408499"/>
            <a:ext cx="3865304" cy="2022482"/>
          </a:xfrm>
          <a:prstGeom prst="rect">
            <a:avLst/>
          </a:prstGeom>
        </p:spPr>
      </p:pic>
    </p:spTree>
    <p:extLst>
      <p:ext uri="{BB962C8B-B14F-4D97-AF65-F5344CB8AC3E}">
        <p14:creationId xmlns:p14="http://schemas.microsoft.com/office/powerpoint/2010/main" val="3733579800"/>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TotalTime>
  <Words>291</Words>
  <Application>Microsoft Office PowerPoint</Application>
  <PresentationFormat>Ευρεία οθόνη</PresentationFormat>
  <Paragraphs>36</Paragraphs>
  <Slides>17</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17</vt:i4>
      </vt:variant>
    </vt:vector>
  </HeadingPairs>
  <TitlesOfParts>
    <vt:vector size="21" baseType="lpstr">
      <vt:lpstr>Arial</vt:lpstr>
      <vt:lpstr>Calibri</vt:lpstr>
      <vt:lpstr>Calibri Light</vt:lpstr>
      <vt:lpstr>Θέμα του Office</vt:lpstr>
      <vt:lpstr>Grade: 9th (first class of Lyceum) Subject of Mathematics: Euclidean Geometry Lecture / Lesson plan</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Lesson plan Grade: 9th (first class of Lyceum) Subject of Mathematics: Euclidean Geometry</dc:title>
  <dc:creator>Konstantinos malliakas</dc:creator>
  <cp:lastModifiedBy>Konstantinos malliakas</cp:lastModifiedBy>
  <cp:revision>21</cp:revision>
  <dcterms:created xsi:type="dcterms:W3CDTF">2024-02-22T05:34:47Z</dcterms:created>
  <dcterms:modified xsi:type="dcterms:W3CDTF">2024-03-01T05:27:16Z</dcterms:modified>
</cp:coreProperties>
</file>